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  <p:sldMasterId id="2147483841" r:id="rId5"/>
    <p:sldMasterId id="2147483837" r:id="rId6"/>
    <p:sldMasterId id="2147483815" r:id="rId7"/>
    <p:sldMasterId id="2147483648" r:id="rId8"/>
    <p:sldMasterId id="2147483782" r:id="rId9"/>
    <p:sldMasterId id="2147483833" r:id="rId10"/>
    <p:sldMasterId id="2147483847" r:id="rId11"/>
    <p:sldMasterId id="2147483804" r:id="rId12"/>
  </p:sldMasterIdLst>
  <p:notesMasterIdLst>
    <p:notesMasterId r:id="rId24"/>
  </p:notesMasterIdLst>
  <p:sldIdLst>
    <p:sldId id="270" r:id="rId13"/>
    <p:sldId id="273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98"/>
    <a:srgbClr val="004EA8"/>
    <a:srgbClr val="008AD8"/>
    <a:srgbClr val="005197"/>
    <a:srgbClr val="69B3E8"/>
    <a:srgbClr val="64A70A"/>
    <a:srgbClr val="008522"/>
    <a:srgbClr val="FF2A03"/>
    <a:srgbClr val="002E5A"/>
    <a:srgbClr val="E0A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E750A-194E-48D1-8EA9-CE2A71D2048D}" v="35" dt="2022-01-26T07:29:39.5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86414"/>
  </p:normalViewPr>
  <p:slideViewPr>
    <p:cSldViewPr snapToGrid="0" snapToObjects="1" showGuides="1">
      <p:cViewPr varScale="1">
        <p:scale>
          <a:sx n="78" d="100"/>
          <a:sy n="78" d="100"/>
        </p:scale>
        <p:origin x="82" y="23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32652-F7C6-1548-A102-CBD4AD4400D9}" type="datetimeFigureOut">
              <a:t>26.01.2022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F4E96-3A8B-0D48-87EF-D8BBDB879D1E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591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55C4DC6D-630A-4944-9060-348C314C0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98BC3A5-4383-8A4A-9D0E-F40CFBF69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coll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8">
            <a:extLst>
              <a:ext uri="{FF2B5EF4-FFF2-40B4-BE49-F238E27FC236}">
                <a16:creationId xmlns:a16="http://schemas.microsoft.com/office/drawing/2014/main" id="{835A2415-10FD-3B4F-A7A3-C8D3D77551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05365" y="3460459"/>
            <a:ext cx="2886634" cy="3397541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bilde 8">
            <a:extLst>
              <a:ext uri="{FF2B5EF4-FFF2-40B4-BE49-F238E27FC236}">
                <a16:creationId xmlns:a16="http://schemas.microsoft.com/office/drawing/2014/main" id="{B9890D62-CE97-E548-A5C2-8D63AA8322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470396" cy="2533474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id="{EF1B81DD-3E19-5942-ABF2-E49E95B2E1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2600326"/>
            <a:ext cx="4470396" cy="4257674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nb-NO"/>
          </a:p>
        </p:txBody>
      </p:sp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id="{8A3318A7-0333-A748-B61B-F73753F4303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18425" y="-1"/>
            <a:ext cx="4481851" cy="3397541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FD4E7A9E-A665-B64D-BA16-C18C096F7B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36604" y="3460459"/>
            <a:ext cx="4704726" cy="3397541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13" name="Plassholder for bilde 8">
            <a:extLst>
              <a:ext uri="{FF2B5EF4-FFF2-40B4-BE49-F238E27FC236}">
                <a16:creationId xmlns:a16="http://schemas.microsoft.com/office/drawing/2014/main" id="{C975ABA5-A233-C546-BB15-D2FE76320E0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36604" y="-1"/>
            <a:ext cx="3121496" cy="3397541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2697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9E4DC2C-3418-5B47-8B9E-2A28393E82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8174038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2" y="3621590"/>
            <a:ext cx="8173146" cy="2436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BA71FA4-0592-6B4C-B769-FC7758B8E3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58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grønn, tegning&#10;&#10;Automatisk generert beskrivelse">
            <a:extLst>
              <a:ext uri="{FF2B5EF4-FFF2-40B4-BE49-F238E27FC236}">
                <a16:creationId xmlns:a16="http://schemas.microsoft.com/office/drawing/2014/main" id="{BC8633E7-DE4F-E14A-A863-71A6B5B2B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8174038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3621590"/>
            <a:ext cx="8173147" cy="2436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AEE622-CECD-E24D-85A8-C0310B6B66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8174038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3621590"/>
            <a:ext cx="8174039" cy="2436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5889013F-1DAD-3D47-ACF8-DBCE8B274183}"/>
              </a:ext>
            </a:extLst>
          </p:cNvPr>
          <p:cNvGrpSpPr/>
          <p:nvPr userDrawn="1"/>
        </p:nvGrpSpPr>
        <p:grpSpPr>
          <a:xfrm>
            <a:off x="9277399" y="0"/>
            <a:ext cx="2914601" cy="6858000"/>
            <a:chOff x="9277399" y="0"/>
            <a:chExt cx="2914601" cy="6858000"/>
          </a:xfrm>
        </p:grpSpPr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5BD53070-E391-9641-ABF0-50E1B6C0E1DD}"/>
                </a:ext>
              </a:extLst>
            </p:cNvPr>
            <p:cNvCxnSpPr/>
            <p:nvPr userDrawn="1"/>
          </p:nvCxnSpPr>
          <p:spPr>
            <a:xfrm>
              <a:off x="9277399" y="0"/>
              <a:ext cx="0" cy="6858000"/>
            </a:xfrm>
            <a:prstGeom prst="line">
              <a:avLst/>
            </a:prstGeom>
            <a:ln w="63500">
              <a:solidFill>
                <a:srgbClr val="004E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37E64946-DFF6-AB4F-B4D3-BBC9A2819C9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277399" y="4291443"/>
              <a:ext cx="2914601" cy="0"/>
            </a:xfrm>
            <a:prstGeom prst="line">
              <a:avLst/>
            </a:prstGeom>
            <a:ln w="63500">
              <a:solidFill>
                <a:srgbClr val="004E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5B136079-0F7A-914C-AAD3-4F0B13010C8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277399" y="2557646"/>
              <a:ext cx="2914601" cy="0"/>
            </a:xfrm>
            <a:prstGeom prst="line">
              <a:avLst/>
            </a:prstGeom>
            <a:ln w="63500">
              <a:solidFill>
                <a:srgbClr val="004E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Bilde 14">
            <a:extLst>
              <a:ext uri="{FF2B5EF4-FFF2-40B4-BE49-F238E27FC236}">
                <a16:creationId xmlns:a16="http://schemas.microsoft.com/office/drawing/2014/main" id="{A2E0D4C7-68B8-E14E-A4A2-C2FE4B42F1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3252" y="424773"/>
            <a:ext cx="1807886" cy="775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7116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4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4A7BB29F-49AE-4F4B-8020-2C4C94BC7F0F}"/>
              </a:ext>
            </a:extLst>
          </p:cNvPr>
          <p:cNvSpPr/>
          <p:nvPr userDrawn="1"/>
        </p:nvSpPr>
        <p:spPr>
          <a:xfrm>
            <a:off x="0" y="2592092"/>
            <a:ext cx="9252488" cy="33980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83FC739E-D21E-6748-BE83-9E32259F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87119"/>
            <a:ext cx="8174038" cy="132385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29187757-C490-B54B-9D1C-D839220F23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4503563"/>
            <a:ext cx="8173147" cy="10994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4" name="Plassholder for bilde 23">
            <a:extLst>
              <a:ext uri="{FF2B5EF4-FFF2-40B4-BE49-F238E27FC236}">
                <a16:creationId xmlns:a16="http://schemas.microsoft.com/office/drawing/2014/main" id="{640F1875-3B8C-B847-B634-E8A55DD6E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4227"/>
            <a:ext cx="12192001" cy="6878121"/>
          </a:xfrm>
          <a:custGeom>
            <a:avLst/>
            <a:gdLst>
              <a:gd name="connsiteX0" fmla="*/ 2 w 12192001"/>
              <a:gd name="connsiteY0" fmla="*/ 6062127 h 6878121"/>
              <a:gd name="connsiteX1" fmla="*/ 9252490 w 12192001"/>
              <a:gd name="connsiteY1" fmla="*/ 6062127 h 6878121"/>
              <a:gd name="connsiteX2" fmla="*/ 9252490 w 12192001"/>
              <a:gd name="connsiteY2" fmla="*/ 6878121 h 6878121"/>
              <a:gd name="connsiteX3" fmla="*/ 2 w 12192001"/>
              <a:gd name="connsiteY3" fmla="*/ 6878121 h 6878121"/>
              <a:gd name="connsiteX4" fmla="*/ 9318853 w 12192001"/>
              <a:gd name="connsiteY4" fmla="*/ 2596318 h 6878121"/>
              <a:gd name="connsiteX5" fmla="*/ 12192001 w 12192001"/>
              <a:gd name="connsiteY5" fmla="*/ 2596318 h 6878121"/>
              <a:gd name="connsiteX6" fmla="*/ 12192001 w 12192001"/>
              <a:gd name="connsiteY6" fmla="*/ 6862225 h 6878121"/>
              <a:gd name="connsiteX7" fmla="*/ 9318853 w 12192001"/>
              <a:gd name="connsiteY7" fmla="*/ 6862225 h 6878121"/>
              <a:gd name="connsiteX8" fmla="*/ 0 w 12192001"/>
              <a:gd name="connsiteY8" fmla="*/ 4228 h 6878121"/>
              <a:gd name="connsiteX9" fmla="*/ 4470396 w 12192001"/>
              <a:gd name="connsiteY9" fmla="*/ 4228 h 6878121"/>
              <a:gd name="connsiteX10" fmla="*/ 4470396 w 12192001"/>
              <a:gd name="connsiteY10" fmla="*/ 2532742 h 6878121"/>
              <a:gd name="connsiteX11" fmla="*/ 0 w 12192001"/>
              <a:gd name="connsiteY11" fmla="*/ 2532742 h 6878121"/>
              <a:gd name="connsiteX12" fmla="*/ 4548147 w 12192001"/>
              <a:gd name="connsiteY12" fmla="*/ 0 h 6878121"/>
              <a:gd name="connsiteX13" fmla="*/ 12192001 w 12192001"/>
              <a:gd name="connsiteY13" fmla="*/ 0 h 6878121"/>
              <a:gd name="connsiteX14" fmla="*/ 12192001 w 12192001"/>
              <a:gd name="connsiteY14" fmla="*/ 2528514 h 6878121"/>
              <a:gd name="connsiteX15" fmla="*/ 4548147 w 12192001"/>
              <a:gd name="connsiteY15" fmla="*/ 2528514 h 687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6878121">
                <a:moveTo>
                  <a:pt x="2" y="6062127"/>
                </a:moveTo>
                <a:lnTo>
                  <a:pt x="9252490" y="6062127"/>
                </a:lnTo>
                <a:lnTo>
                  <a:pt x="9252490" y="6878121"/>
                </a:lnTo>
                <a:lnTo>
                  <a:pt x="2" y="6878121"/>
                </a:lnTo>
                <a:close/>
                <a:moveTo>
                  <a:pt x="9318853" y="2596318"/>
                </a:moveTo>
                <a:lnTo>
                  <a:pt x="12192001" y="2596318"/>
                </a:lnTo>
                <a:lnTo>
                  <a:pt x="12192001" y="6862225"/>
                </a:lnTo>
                <a:lnTo>
                  <a:pt x="9318853" y="6862225"/>
                </a:lnTo>
                <a:close/>
                <a:moveTo>
                  <a:pt x="0" y="4228"/>
                </a:moveTo>
                <a:lnTo>
                  <a:pt x="4470396" y="4228"/>
                </a:lnTo>
                <a:lnTo>
                  <a:pt x="4470396" y="2532742"/>
                </a:lnTo>
                <a:lnTo>
                  <a:pt x="0" y="2532742"/>
                </a:lnTo>
                <a:close/>
                <a:moveTo>
                  <a:pt x="4548147" y="0"/>
                </a:moveTo>
                <a:lnTo>
                  <a:pt x="12192001" y="0"/>
                </a:lnTo>
                <a:lnTo>
                  <a:pt x="12192001" y="2528514"/>
                </a:lnTo>
                <a:lnTo>
                  <a:pt x="4548147" y="25285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4287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5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4A7BB29F-49AE-4F4B-8020-2C4C94BC7F0F}"/>
              </a:ext>
            </a:extLst>
          </p:cNvPr>
          <p:cNvSpPr/>
          <p:nvPr userDrawn="1"/>
        </p:nvSpPr>
        <p:spPr>
          <a:xfrm>
            <a:off x="0" y="2592092"/>
            <a:ext cx="9252488" cy="33980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83FC739E-D21E-6748-BE83-9E32259F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87119"/>
            <a:ext cx="8174038" cy="132385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29187757-C490-B54B-9D1C-D839220F23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4503563"/>
            <a:ext cx="8173147" cy="10994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4" name="Plassholder for bilde 23">
            <a:extLst>
              <a:ext uri="{FF2B5EF4-FFF2-40B4-BE49-F238E27FC236}">
                <a16:creationId xmlns:a16="http://schemas.microsoft.com/office/drawing/2014/main" id="{640F1875-3B8C-B847-B634-E8A55DD6E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4227"/>
            <a:ext cx="12192001" cy="6878121"/>
          </a:xfrm>
          <a:custGeom>
            <a:avLst/>
            <a:gdLst>
              <a:gd name="connsiteX0" fmla="*/ 2 w 12192001"/>
              <a:gd name="connsiteY0" fmla="*/ 6062127 h 6878121"/>
              <a:gd name="connsiteX1" fmla="*/ 9252490 w 12192001"/>
              <a:gd name="connsiteY1" fmla="*/ 6062127 h 6878121"/>
              <a:gd name="connsiteX2" fmla="*/ 9252490 w 12192001"/>
              <a:gd name="connsiteY2" fmla="*/ 6878121 h 6878121"/>
              <a:gd name="connsiteX3" fmla="*/ 2 w 12192001"/>
              <a:gd name="connsiteY3" fmla="*/ 6878121 h 6878121"/>
              <a:gd name="connsiteX4" fmla="*/ 9318853 w 12192001"/>
              <a:gd name="connsiteY4" fmla="*/ 2596318 h 6878121"/>
              <a:gd name="connsiteX5" fmla="*/ 12192001 w 12192001"/>
              <a:gd name="connsiteY5" fmla="*/ 2596318 h 6878121"/>
              <a:gd name="connsiteX6" fmla="*/ 12192001 w 12192001"/>
              <a:gd name="connsiteY6" fmla="*/ 6862225 h 6878121"/>
              <a:gd name="connsiteX7" fmla="*/ 9318853 w 12192001"/>
              <a:gd name="connsiteY7" fmla="*/ 6862225 h 6878121"/>
              <a:gd name="connsiteX8" fmla="*/ 0 w 12192001"/>
              <a:gd name="connsiteY8" fmla="*/ 4228 h 6878121"/>
              <a:gd name="connsiteX9" fmla="*/ 4470396 w 12192001"/>
              <a:gd name="connsiteY9" fmla="*/ 4228 h 6878121"/>
              <a:gd name="connsiteX10" fmla="*/ 4470396 w 12192001"/>
              <a:gd name="connsiteY10" fmla="*/ 2532742 h 6878121"/>
              <a:gd name="connsiteX11" fmla="*/ 0 w 12192001"/>
              <a:gd name="connsiteY11" fmla="*/ 2532742 h 6878121"/>
              <a:gd name="connsiteX12" fmla="*/ 4548147 w 12192001"/>
              <a:gd name="connsiteY12" fmla="*/ 0 h 6878121"/>
              <a:gd name="connsiteX13" fmla="*/ 12192001 w 12192001"/>
              <a:gd name="connsiteY13" fmla="*/ 0 h 6878121"/>
              <a:gd name="connsiteX14" fmla="*/ 12192001 w 12192001"/>
              <a:gd name="connsiteY14" fmla="*/ 2528514 h 6878121"/>
              <a:gd name="connsiteX15" fmla="*/ 4548147 w 12192001"/>
              <a:gd name="connsiteY15" fmla="*/ 2528514 h 687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6878121">
                <a:moveTo>
                  <a:pt x="2" y="6062127"/>
                </a:moveTo>
                <a:lnTo>
                  <a:pt x="9252490" y="6062127"/>
                </a:lnTo>
                <a:lnTo>
                  <a:pt x="9252490" y="6878121"/>
                </a:lnTo>
                <a:lnTo>
                  <a:pt x="2" y="6878121"/>
                </a:lnTo>
                <a:close/>
                <a:moveTo>
                  <a:pt x="9318853" y="2596318"/>
                </a:moveTo>
                <a:lnTo>
                  <a:pt x="12192001" y="2596318"/>
                </a:lnTo>
                <a:lnTo>
                  <a:pt x="12192001" y="6862225"/>
                </a:lnTo>
                <a:lnTo>
                  <a:pt x="9318853" y="6862225"/>
                </a:lnTo>
                <a:close/>
                <a:moveTo>
                  <a:pt x="0" y="4228"/>
                </a:moveTo>
                <a:lnTo>
                  <a:pt x="4470396" y="4228"/>
                </a:lnTo>
                <a:lnTo>
                  <a:pt x="4470396" y="2532742"/>
                </a:lnTo>
                <a:lnTo>
                  <a:pt x="0" y="2532742"/>
                </a:lnTo>
                <a:close/>
                <a:moveTo>
                  <a:pt x="4548147" y="0"/>
                </a:moveTo>
                <a:lnTo>
                  <a:pt x="12192001" y="0"/>
                </a:lnTo>
                <a:lnTo>
                  <a:pt x="12192001" y="2528514"/>
                </a:lnTo>
                <a:lnTo>
                  <a:pt x="4548147" y="25285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727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1520825"/>
            <a:ext cx="11086353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3789362"/>
            <a:ext cx="11086353" cy="22685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14628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id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B3117-02D4-9949-B6D8-43177C36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E14E5F-1EDC-9148-BE75-5F044EB8C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628774"/>
            <a:ext cx="11086353" cy="4429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5793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sider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4" y="1628775"/>
            <a:ext cx="5400674" cy="4429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A85C473-6B6C-0B41-A4FF-A7C756F3C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4" y="1628775"/>
            <a:ext cx="5396752" cy="442912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433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kstsider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F09709-6CDF-E745-AD3B-7B5727C6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4C81EBB-B114-7C49-898F-FA69EDFDB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351293"/>
            <a:ext cx="5400675" cy="54653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0013BDE-3A4E-6B43-9F4D-7DD806727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1999319"/>
            <a:ext cx="5400675" cy="405858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DEC03FD-2A87-5446-A767-5D0FDA47C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351293"/>
            <a:ext cx="5396754" cy="54653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AD8D08B-32FB-8841-A5B9-EC78DBB2E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1999319"/>
            <a:ext cx="5400675" cy="405858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DBCC2C7-E31A-C840-B32E-42CCFAAFA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997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6B89688-5FDF-F048-9C5C-DAEE140AE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98BC3A5-4383-8A4A-9D0E-F40CFBF69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23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1628775"/>
            <a:ext cx="6457951" cy="44291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6E6168E-9A37-B547-8EED-0C045BF5D08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0864" y="1628775"/>
            <a:ext cx="4343398" cy="44291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35023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628772"/>
            <a:ext cx="5400675" cy="44290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462" y="1628775"/>
            <a:ext cx="5396754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rgbClr val="002E5A"/>
                </a:solidFill>
              </a:defRPr>
            </a:lvl1pPr>
          </a:lstStyle>
          <a:p>
            <a:r>
              <a:rPr lang="nb-NO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271598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462" y="1628774"/>
            <a:ext cx="5400676" cy="442914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30294"/>
            <a:ext cx="5400676" cy="44276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91678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6413"/>
            <a:ext cx="8731528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4" y="1628775"/>
            <a:ext cx="11086352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58856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628774"/>
            <a:ext cx="6457950" cy="44291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FE40B3C-6EF2-C948-BEAC-57792B166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7738" y="1628775"/>
            <a:ext cx="4343400" cy="44291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479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28775"/>
            <a:ext cx="6457950" cy="44291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FE40B3C-6EF2-C948-BEAC-57792B166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28775"/>
            <a:ext cx="4343400" cy="44291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2016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kstsider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951" y="1628775"/>
            <a:ext cx="6580187" cy="44291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9B235EA-9644-184C-9FBF-78C3A6323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627879"/>
            <a:ext cx="4221163" cy="44383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9463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5C763-FE68-3747-8F11-92B177B6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8198E4-B4F8-D847-A48A-14301A398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627681"/>
            <a:ext cx="4260412" cy="44302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240D9E-7AFD-154D-A4CE-0F3CBB74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F89D8EAC-7345-F144-9C4C-658DA9F08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200" y="1628775"/>
            <a:ext cx="6537016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06892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5C763-FE68-3747-8F11-92B177B6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8198E4-B4F8-D847-A48A-14301A398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0726" y="1627681"/>
            <a:ext cx="4260412" cy="44302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240D9E-7AFD-154D-A4CE-0F3CBB74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F89D8EAC-7345-F144-9C4C-658DA9F08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28775"/>
            <a:ext cx="6537016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443862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B3117-02D4-9949-B6D8-43177C36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CC085AE-C6D4-4E48-8554-57888637E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4" y="1628775"/>
            <a:ext cx="11090274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6630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gress, utendørs, pattedyr&#10;&#10;Automatisk generert beskrivelse">
            <a:extLst>
              <a:ext uri="{FF2B5EF4-FFF2-40B4-BE49-F238E27FC236}">
                <a16:creationId xmlns:a16="http://schemas.microsoft.com/office/drawing/2014/main" id="{2CDAF5FD-ED5B-204A-A7E5-DEAA31B54D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39E3D84-8171-6D49-A32A-5749EEDDE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82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sider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CD9E766E-EA6E-E849-9F2E-ECC7F2A79C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756801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kstsider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0B379A-DB07-E146-861A-3E96C468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B735718-DD4C-FB4A-8F15-2F6260A8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8462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kstsider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51F9526-4B6D-7B4A-89FE-F68A035C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356350"/>
            <a:ext cx="5400675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3287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AA7F55E-5121-7C48-94E4-0875887E0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tel 6">
            <a:extLst>
              <a:ext uri="{FF2B5EF4-FFF2-40B4-BE49-F238E27FC236}">
                <a16:creationId xmlns:a16="http://schemas.microsoft.com/office/drawing/2014/main" id="{F8C8D342-FFB4-F844-8BAF-B3144744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9600"/>
            <a:ext cx="8174038" cy="12222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9" name="Plassholder for tekst 8">
            <a:extLst>
              <a:ext uri="{FF2B5EF4-FFF2-40B4-BE49-F238E27FC236}">
                <a16:creationId xmlns:a16="http://schemas.microsoft.com/office/drawing/2014/main" id="{621D11A1-FE77-7643-980F-01FFDDAF96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2024438"/>
            <a:ext cx="8173147" cy="755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F7046509-45F3-D140-AB79-9BA29116F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416" y="6334793"/>
            <a:ext cx="959024" cy="4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grønn&#10;&#10;Automatisk generert beskrivelse">
            <a:extLst>
              <a:ext uri="{FF2B5EF4-FFF2-40B4-BE49-F238E27FC236}">
                <a16:creationId xmlns:a16="http://schemas.microsoft.com/office/drawing/2014/main" id="{67655620-8333-B043-B206-C64A5D803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tel 6">
            <a:extLst>
              <a:ext uri="{FF2B5EF4-FFF2-40B4-BE49-F238E27FC236}">
                <a16:creationId xmlns:a16="http://schemas.microsoft.com/office/drawing/2014/main" id="{34DCE37F-8385-924B-B87C-478DA99C8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9600"/>
            <a:ext cx="8174038" cy="12222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DA3B338D-0105-524D-8E5A-3B298CBF2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2024438"/>
            <a:ext cx="8173147" cy="755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F555F674-70E2-804A-8F07-BF2C365664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416" y="6334793"/>
            <a:ext cx="959024" cy="4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9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jerm&#10;&#10;Automatisk generert beskrivelse">
            <a:extLst>
              <a:ext uri="{FF2B5EF4-FFF2-40B4-BE49-F238E27FC236}">
                <a16:creationId xmlns:a16="http://schemas.microsoft.com/office/drawing/2014/main" id="{EB6635E5-5520-4544-8EEF-7635461F5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tel 6">
            <a:extLst>
              <a:ext uri="{FF2B5EF4-FFF2-40B4-BE49-F238E27FC236}">
                <a16:creationId xmlns:a16="http://schemas.microsoft.com/office/drawing/2014/main" id="{AF7BE71E-9B08-764A-B27B-6001868D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9600"/>
            <a:ext cx="8174038" cy="1222248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3CD2E59-EB70-634B-9315-6120AA83C9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2024438"/>
            <a:ext cx="8173147" cy="755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1CCAF901-242C-F444-8449-A0991408BE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415" y="6337066"/>
            <a:ext cx="953723" cy="409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2131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1520825"/>
            <a:ext cx="11086353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3801770"/>
            <a:ext cx="11086353" cy="23990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60648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id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B3117-02D4-9949-B6D8-43177C36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86353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E14E5F-1EDC-9148-BE75-5F044EB8C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628775"/>
            <a:ext cx="11086353" cy="45719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2175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sider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86353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4" y="1628775"/>
            <a:ext cx="5400674" cy="4572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A85C473-6B6C-0B41-A4FF-A7C756F3C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4" y="1628775"/>
            <a:ext cx="5396752" cy="4572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8505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kstsider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F09709-6CDF-E745-AD3B-7B5727C6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4C81EBB-B114-7C49-898F-FA69EDFDB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362051"/>
            <a:ext cx="5400675" cy="54653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0013BDE-3A4E-6B43-9F4D-7DD806727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010077"/>
            <a:ext cx="5400675" cy="419069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DEC03FD-2A87-5446-A767-5D0FDA47C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362051"/>
            <a:ext cx="5396754" cy="54653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AD8D08B-32FB-8841-A5B9-EC78DBB2E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010077"/>
            <a:ext cx="5400675" cy="419069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DBCC2C7-E31A-C840-B32E-42CCFAAFA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0898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47A1301-48A6-EA4B-9B8D-9A7E015BAD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39E3D84-8171-6D49-A32A-5749EEDDE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660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1628775"/>
            <a:ext cx="6457951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6E6168E-9A37-B547-8EED-0C045BF5D08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0864" y="1628775"/>
            <a:ext cx="4343398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22744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628772"/>
            <a:ext cx="5400675" cy="457197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462" y="1628775"/>
            <a:ext cx="5396754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rgbClr val="002E5A"/>
                </a:solidFill>
              </a:defRPr>
            </a:lvl1pPr>
          </a:lstStyle>
          <a:p>
            <a:r>
              <a:rPr lang="nb-NO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17528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462" y="1628775"/>
            <a:ext cx="5400676" cy="45719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30295"/>
            <a:ext cx="5400676" cy="45704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336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6413"/>
            <a:ext cx="11086352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4" y="1628775"/>
            <a:ext cx="11086352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 dirty="0"/>
              <a:t>Klikk på ikonet for å legge til et bilde </a:t>
            </a:r>
          </a:p>
        </p:txBody>
      </p:sp>
    </p:spTree>
    <p:extLst>
      <p:ext uri="{BB962C8B-B14F-4D97-AF65-F5344CB8AC3E}">
        <p14:creationId xmlns:p14="http://schemas.microsoft.com/office/powerpoint/2010/main" val="177826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628774"/>
            <a:ext cx="6457950" cy="4572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FE40B3C-6EF2-C948-BEAC-57792B166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7738" y="1628775"/>
            <a:ext cx="4343400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5697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28775"/>
            <a:ext cx="6457950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FE40B3C-6EF2-C948-BEAC-57792B166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28775"/>
            <a:ext cx="4343400" cy="457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41674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kstsider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951" y="1628775"/>
            <a:ext cx="6580187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9B235EA-9644-184C-9FBF-78C3A6323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627878"/>
            <a:ext cx="4221163" cy="458154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95011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5C763-FE68-3747-8F11-92B177B6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86353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8198E4-B4F8-D847-A48A-14301A398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627681"/>
            <a:ext cx="4260412" cy="45731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240D9E-7AFD-154D-A4CE-0F3CBB74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F89D8EAC-7345-F144-9C4C-658DA9F08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200" y="1628775"/>
            <a:ext cx="6537016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07459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5C763-FE68-3747-8F11-92B177B6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8198E4-B4F8-D847-A48A-14301A398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0726" y="1628775"/>
            <a:ext cx="4260412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240D9E-7AFD-154D-A4CE-0F3CBB74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F89D8EAC-7345-F144-9C4C-658DA9F08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29869"/>
            <a:ext cx="6537016" cy="45708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421766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B3117-02D4-9949-B6D8-43177C36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1720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CC085AE-C6D4-4E48-8554-57888637E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4" y="1628775"/>
            <a:ext cx="11090274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162457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- 1 med egne bil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45B5C4A-5059-6149-80B7-B23E2470E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98BC3A5-4383-8A4A-9D0E-F40CFBF69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1600" y="424800"/>
            <a:ext cx="1813189" cy="777600"/>
          </a:xfrm>
          <a:prstGeom prst="rect">
            <a:avLst/>
          </a:prstGeom>
        </p:spPr>
      </p:pic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47B837E9-674C-5E4D-9D2A-C9BAB888BC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061074" cy="339407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3" name="Plassholder for bilde 8">
            <a:extLst>
              <a:ext uri="{FF2B5EF4-FFF2-40B4-BE49-F238E27FC236}">
                <a16:creationId xmlns:a16="http://schemas.microsoft.com/office/drawing/2014/main" id="{1CA942DC-BC7F-6947-B1CB-5A3255AE74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330700"/>
            <a:ext cx="4460240" cy="25273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4" name="Plassholder for bilde 8">
            <a:extLst>
              <a:ext uri="{FF2B5EF4-FFF2-40B4-BE49-F238E27FC236}">
                <a16:creationId xmlns:a16="http://schemas.microsoft.com/office/drawing/2014/main" id="{5BAC0CBE-17BA-B442-A201-1E94C71A45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1730375"/>
            <a:ext cx="4470398" cy="51276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83593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4785E7A-0E8F-A74F-BA9A-18816F1E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693" y="6356350"/>
            <a:ext cx="684523" cy="365125"/>
          </a:xfrm>
          <a:prstGeom prst="rect">
            <a:avLst/>
          </a:prstGeom>
        </p:spPr>
        <p:txBody>
          <a:bodyPr/>
          <a:lstStyle/>
          <a:p>
            <a:fld id="{4288501E-C257-5641-A554-F7A4E2A0FB01}" type="slidenum">
              <a:t>‹#›</a:t>
            </a:fld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CD9E766E-EA6E-E849-9F2E-ECC7F2A79C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484748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kstsider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0B379A-DB07-E146-861A-3E96C468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B735718-DD4C-FB4A-8F15-2F6260A8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600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kstsider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51F9526-4B6D-7B4A-89FE-F68A035C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356350"/>
            <a:ext cx="5400675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0560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470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ssholder for bilde 32">
            <a:extLst>
              <a:ext uri="{FF2B5EF4-FFF2-40B4-BE49-F238E27FC236}">
                <a16:creationId xmlns:a16="http://schemas.microsoft.com/office/drawing/2014/main" id="{D9CBE1EA-2C59-B04A-AE78-14B97883EFF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3" y="1"/>
            <a:ext cx="12192004" cy="6867573"/>
          </a:xfrm>
          <a:custGeom>
            <a:avLst/>
            <a:gdLst>
              <a:gd name="connsiteX0" fmla="*/ 1361326 w 12192004"/>
              <a:gd name="connsiteY0" fmla="*/ 6053309 h 6867573"/>
              <a:gd name="connsiteX1" fmla="*/ 2876794 w 12192004"/>
              <a:gd name="connsiteY1" fmla="*/ 6053309 h 6867573"/>
              <a:gd name="connsiteX2" fmla="*/ 2876794 w 12192004"/>
              <a:gd name="connsiteY2" fmla="*/ 6867572 h 6867573"/>
              <a:gd name="connsiteX3" fmla="*/ 1361326 w 12192004"/>
              <a:gd name="connsiteY3" fmla="*/ 6867572 h 6867573"/>
              <a:gd name="connsiteX4" fmla="*/ 0 w 12192004"/>
              <a:gd name="connsiteY4" fmla="*/ 6053309 h 6867573"/>
              <a:gd name="connsiteX5" fmla="*/ 1279136 w 12192004"/>
              <a:gd name="connsiteY5" fmla="*/ 6053309 h 6867573"/>
              <a:gd name="connsiteX6" fmla="*/ 1279136 w 12192004"/>
              <a:gd name="connsiteY6" fmla="*/ 6867572 h 6867573"/>
              <a:gd name="connsiteX7" fmla="*/ 0 w 12192004"/>
              <a:gd name="connsiteY7" fmla="*/ 6867572 h 6867573"/>
              <a:gd name="connsiteX8" fmla="*/ 9315210 w 12192004"/>
              <a:gd name="connsiteY8" fmla="*/ 4332229 h 6867573"/>
              <a:gd name="connsiteX9" fmla="*/ 12192004 w 12192004"/>
              <a:gd name="connsiteY9" fmla="*/ 4332229 h 6867573"/>
              <a:gd name="connsiteX10" fmla="*/ 12192004 w 12192004"/>
              <a:gd name="connsiteY10" fmla="*/ 6867573 h 6867573"/>
              <a:gd name="connsiteX11" fmla="*/ 9315210 w 12192004"/>
              <a:gd name="connsiteY11" fmla="*/ 6867573 h 6867573"/>
              <a:gd name="connsiteX12" fmla="*/ 10914214 w 12192004"/>
              <a:gd name="connsiteY12" fmla="*/ 3462311 h 6867573"/>
              <a:gd name="connsiteX13" fmla="*/ 12192003 w 12192004"/>
              <a:gd name="connsiteY13" fmla="*/ 3462311 h 6867573"/>
              <a:gd name="connsiteX14" fmla="*/ 12192003 w 12192004"/>
              <a:gd name="connsiteY14" fmla="*/ 4260816 h 6867573"/>
              <a:gd name="connsiteX15" fmla="*/ 10914214 w 12192004"/>
              <a:gd name="connsiteY15" fmla="*/ 4260816 h 6867573"/>
              <a:gd name="connsiteX16" fmla="*/ 9315210 w 12192004"/>
              <a:gd name="connsiteY16" fmla="*/ 3462311 h 6867573"/>
              <a:gd name="connsiteX17" fmla="*/ 10838755 w 12192004"/>
              <a:gd name="connsiteY17" fmla="*/ 3462311 h 6867573"/>
              <a:gd name="connsiteX18" fmla="*/ 10838755 w 12192004"/>
              <a:gd name="connsiteY18" fmla="*/ 4260816 h 6867573"/>
              <a:gd name="connsiteX19" fmla="*/ 9315210 w 12192004"/>
              <a:gd name="connsiteY19" fmla="*/ 4260816 h 6867573"/>
              <a:gd name="connsiteX20" fmla="*/ 0 w 12192004"/>
              <a:gd name="connsiteY20" fmla="*/ 3462311 h 6867573"/>
              <a:gd name="connsiteX21" fmla="*/ 2876794 w 12192004"/>
              <a:gd name="connsiteY21" fmla="*/ 3462311 h 6867573"/>
              <a:gd name="connsiteX22" fmla="*/ 2876794 w 12192004"/>
              <a:gd name="connsiteY22" fmla="*/ 5981897 h 6867573"/>
              <a:gd name="connsiteX23" fmla="*/ 0 w 12192004"/>
              <a:gd name="connsiteY23" fmla="*/ 5981897 h 6867573"/>
              <a:gd name="connsiteX24" fmla="*/ 2948685 w 12192004"/>
              <a:gd name="connsiteY24" fmla="*/ 3462310 h 6867573"/>
              <a:gd name="connsiteX25" fmla="*/ 9239751 w 12192004"/>
              <a:gd name="connsiteY25" fmla="*/ 3462310 h 6867573"/>
              <a:gd name="connsiteX26" fmla="*/ 9239751 w 12192004"/>
              <a:gd name="connsiteY26" fmla="*/ 6867571 h 6867573"/>
              <a:gd name="connsiteX27" fmla="*/ 2948685 w 12192004"/>
              <a:gd name="connsiteY27" fmla="*/ 6867571 h 6867573"/>
              <a:gd name="connsiteX28" fmla="*/ 9315210 w 12192004"/>
              <a:gd name="connsiteY28" fmla="*/ 871313 h 6867573"/>
              <a:gd name="connsiteX29" fmla="*/ 12192004 w 12192004"/>
              <a:gd name="connsiteY29" fmla="*/ 871313 h 6867573"/>
              <a:gd name="connsiteX30" fmla="*/ 12192004 w 12192004"/>
              <a:gd name="connsiteY30" fmla="*/ 3390898 h 6867573"/>
              <a:gd name="connsiteX31" fmla="*/ 9315210 w 12192004"/>
              <a:gd name="connsiteY31" fmla="*/ 3390898 h 6867573"/>
              <a:gd name="connsiteX32" fmla="*/ 9315210 w 12192004"/>
              <a:gd name="connsiteY32" fmla="*/ 9575 h 6867573"/>
              <a:gd name="connsiteX33" fmla="*/ 12192004 w 12192004"/>
              <a:gd name="connsiteY33" fmla="*/ 9575 h 6867573"/>
              <a:gd name="connsiteX34" fmla="*/ 12192004 w 12192004"/>
              <a:gd name="connsiteY34" fmla="*/ 794714 h 6867573"/>
              <a:gd name="connsiteX35" fmla="*/ 9315210 w 12192004"/>
              <a:gd name="connsiteY35" fmla="*/ 794714 h 6867573"/>
              <a:gd name="connsiteX36" fmla="*/ 2 w 12192004"/>
              <a:gd name="connsiteY36" fmla="*/ 0 h 6867573"/>
              <a:gd name="connsiteX37" fmla="*/ 9245603 w 12192004"/>
              <a:gd name="connsiteY37" fmla="*/ 0 h 6867573"/>
              <a:gd name="connsiteX38" fmla="*/ 9245603 w 12192004"/>
              <a:gd name="connsiteY38" fmla="*/ 3390898 h 6867573"/>
              <a:gd name="connsiteX39" fmla="*/ 2 w 12192004"/>
              <a:gd name="connsiteY39" fmla="*/ 3390898 h 686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192004" h="6867573">
                <a:moveTo>
                  <a:pt x="1361326" y="6053309"/>
                </a:moveTo>
                <a:lnTo>
                  <a:pt x="2876794" y="6053309"/>
                </a:lnTo>
                <a:lnTo>
                  <a:pt x="2876794" y="6867572"/>
                </a:lnTo>
                <a:lnTo>
                  <a:pt x="1361326" y="6867572"/>
                </a:lnTo>
                <a:close/>
                <a:moveTo>
                  <a:pt x="0" y="6053309"/>
                </a:moveTo>
                <a:lnTo>
                  <a:pt x="1279136" y="6053309"/>
                </a:lnTo>
                <a:lnTo>
                  <a:pt x="1279136" y="6867572"/>
                </a:lnTo>
                <a:lnTo>
                  <a:pt x="0" y="6867572"/>
                </a:lnTo>
                <a:close/>
                <a:moveTo>
                  <a:pt x="9315210" y="4332229"/>
                </a:moveTo>
                <a:lnTo>
                  <a:pt x="12192004" y="4332229"/>
                </a:lnTo>
                <a:lnTo>
                  <a:pt x="12192004" y="6867573"/>
                </a:lnTo>
                <a:lnTo>
                  <a:pt x="9315210" y="6867573"/>
                </a:lnTo>
                <a:close/>
                <a:moveTo>
                  <a:pt x="10914214" y="3462311"/>
                </a:moveTo>
                <a:lnTo>
                  <a:pt x="12192003" y="3462311"/>
                </a:lnTo>
                <a:lnTo>
                  <a:pt x="12192003" y="4260816"/>
                </a:lnTo>
                <a:lnTo>
                  <a:pt x="10914214" y="4260816"/>
                </a:lnTo>
                <a:close/>
                <a:moveTo>
                  <a:pt x="9315210" y="3462311"/>
                </a:moveTo>
                <a:lnTo>
                  <a:pt x="10838755" y="3462311"/>
                </a:lnTo>
                <a:lnTo>
                  <a:pt x="10838755" y="4260816"/>
                </a:lnTo>
                <a:lnTo>
                  <a:pt x="9315210" y="4260816"/>
                </a:lnTo>
                <a:close/>
                <a:moveTo>
                  <a:pt x="0" y="3462311"/>
                </a:moveTo>
                <a:lnTo>
                  <a:pt x="2876794" y="3462311"/>
                </a:lnTo>
                <a:lnTo>
                  <a:pt x="2876794" y="5981897"/>
                </a:lnTo>
                <a:lnTo>
                  <a:pt x="0" y="5981897"/>
                </a:lnTo>
                <a:close/>
                <a:moveTo>
                  <a:pt x="2948685" y="3462310"/>
                </a:moveTo>
                <a:lnTo>
                  <a:pt x="9239751" y="3462310"/>
                </a:lnTo>
                <a:lnTo>
                  <a:pt x="9239751" y="6867571"/>
                </a:lnTo>
                <a:lnTo>
                  <a:pt x="2948685" y="6867571"/>
                </a:lnTo>
                <a:close/>
                <a:moveTo>
                  <a:pt x="9315210" y="871313"/>
                </a:moveTo>
                <a:lnTo>
                  <a:pt x="12192004" y="871313"/>
                </a:lnTo>
                <a:lnTo>
                  <a:pt x="12192004" y="3390898"/>
                </a:lnTo>
                <a:lnTo>
                  <a:pt x="9315210" y="3390898"/>
                </a:lnTo>
                <a:close/>
                <a:moveTo>
                  <a:pt x="9315210" y="9575"/>
                </a:moveTo>
                <a:lnTo>
                  <a:pt x="12192004" y="9575"/>
                </a:lnTo>
                <a:lnTo>
                  <a:pt x="12192004" y="794714"/>
                </a:lnTo>
                <a:lnTo>
                  <a:pt x="9315210" y="794714"/>
                </a:lnTo>
                <a:close/>
                <a:moveTo>
                  <a:pt x="2" y="0"/>
                </a:moveTo>
                <a:lnTo>
                  <a:pt x="9245603" y="0"/>
                </a:lnTo>
                <a:lnTo>
                  <a:pt x="9245603" y="3390898"/>
                </a:lnTo>
                <a:lnTo>
                  <a:pt x="2" y="33908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576072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78055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07A1810E-9EE9-5540-9D88-36A60555D8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-1"/>
            <a:ext cx="12200277" cy="6858001"/>
          </a:xfrm>
          <a:custGeom>
            <a:avLst/>
            <a:gdLst>
              <a:gd name="connsiteX0" fmla="*/ 0 w 12200277"/>
              <a:gd name="connsiteY0" fmla="*/ 5194999 h 6858001"/>
              <a:gd name="connsiteX1" fmla="*/ 2876857 w 12200277"/>
              <a:gd name="connsiteY1" fmla="*/ 5194999 h 6858001"/>
              <a:gd name="connsiteX2" fmla="*/ 2876857 w 12200277"/>
              <a:gd name="connsiteY2" fmla="*/ 6858001 h 6858001"/>
              <a:gd name="connsiteX3" fmla="*/ 0 w 12200277"/>
              <a:gd name="connsiteY3" fmla="*/ 6858001 h 6858001"/>
              <a:gd name="connsiteX4" fmla="*/ 2949577 w 12200277"/>
              <a:gd name="connsiteY4" fmla="*/ 4324525 h 6858001"/>
              <a:gd name="connsiteX5" fmla="*/ 7649824 w 12200277"/>
              <a:gd name="connsiteY5" fmla="*/ 4324525 h 6858001"/>
              <a:gd name="connsiteX6" fmla="*/ 7649824 w 12200277"/>
              <a:gd name="connsiteY6" fmla="*/ 6858001 h 6858001"/>
              <a:gd name="connsiteX7" fmla="*/ 2949577 w 12200277"/>
              <a:gd name="connsiteY7" fmla="*/ 6858001 h 6858001"/>
              <a:gd name="connsiteX8" fmla="*/ 1353459 w 12200277"/>
              <a:gd name="connsiteY8" fmla="*/ 4324525 h 6858001"/>
              <a:gd name="connsiteX9" fmla="*/ 2876857 w 12200277"/>
              <a:gd name="connsiteY9" fmla="*/ 4324525 h 6858001"/>
              <a:gd name="connsiteX10" fmla="*/ 2876857 w 12200277"/>
              <a:gd name="connsiteY10" fmla="*/ 5130801 h 6858001"/>
              <a:gd name="connsiteX11" fmla="*/ 1353459 w 12200277"/>
              <a:gd name="connsiteY11" fmla="*/ 5130801 h 6858001"/>
              <a:gd name="connsiteX12" fmla="*/ 2 w 12200277"/>
              <a:gd name="connsiteY12" fmla="*/ 4324525 h 6858001"/>
              <a:gd name="connsiteX13" fmla="*/ 1283914 w 12200277"/>
              <a:gd name="connsiteY13" fmla="*/ 4324525 h 6858001"/>
              <a:gd name="connsiteX14" fmla="*/ 1283914 w 12200277"/>
              <a:gd name="connsiteY14" fmla="*/ 5130801 h 6858001"/>
              <a:gd name="connsiteX15" fmla="*/ 2 w 12200277"/>
              <a:gd name="connsiteY15" fmla="*/ 5130801 h 6858001"/>
              <a:gd name="connsiteX16" fmla="*/ 4546834 w 12200277"/>
              <a:gd name="connsiteY16" fmla="*/ 2589294 h 6858001"/>
              <a:gd name="connsiteX17" fmla="*/ 7649824 w 12200277"/>
              <a:gd name="connsiteY17" fmla="*/ 2589294 h 6858001"/>
              <a:gd name="connsiteX18" fmla="*/ 7649824 w 12200277"/>
              <a:gd name="connsiteY18" fmla="*/ 4257677 h 6858001"/>
              <a:gd name="connsiteX19" fmla="*/ 4546834 w 12200277"/>
              <a:gd name="connsiteY19" fmla="*/ 4257677 h 6858001"/>
              <a:gd name="connsiteX20" fmla="*/ 7721602 w 12200277"/>
              <a:gd name="connsiteY20" fmla="*/ 1730377 h 6858001"/>
              <a:gd name="connsiteX21" fmla="*/ 12192000 w 12200277"/>
              <a:gd name="connsiteY21" fmla="*/ 1730377 h 6858001"/>
              <a:gd name="connsiteX22" fmla="*/ 12192000 w 12200277"/>
              <a:gd name="connsiteY22" fmla="*/ 6858001 h 6858001"/>
              <a:gd name="connsiteX23" fmla="*/ 7721602 w 12200277"/>
              <a:gd name="connsiteY23" fmla="*/ 6858001 h 6858001"/>
              <a:gd name="connsiteX24" fmla="*/ 7724467 w 12200277"/>
              <a:gd name="connsiteY24" fmla="*/ 868363 h 6858001"/>
              <a:gd name="connsiteX25" fmla="*/ 9248776 w 12200277"/>
              <a:gd name="connsiteY25" fmla="*/ 868363 h 6858001"/>
              <a:gd name="connsiteX26" fmla="*/ 9248776 w 12200277"/>
              <a:gd name="connsiteY26" fmla="*/ 1657350 h 6858001"/>
              <a:gd name="connsiteX27" fmla="*/ 7724467 w 12200277"/>
              <a:gd name="connsiteY27" fmla="*/ 1657350 h 6858001"/>
              <a:gd name="connsiteX28" fmla="*/ 2 w 12200277"/>
              <a:gd name="connsiteY28" fmla="*/ 2 h 6858001"/>
              <a:gd name="connsiteX29" fmla="*/ 4470396 w 12200277"/>
              <a:gd name="connsiteY29" fmla="*/ 2 h 6858001"/>
              <a:gd name="connsiteX30" fmla="*/ 4470396 w 12200277"/>
              <a:gd name="connsiteY30" fmla="*/ 4257676 h 6858001"/>
              <a:gd name="connsiteX31" fmla="*/ 2 w 12200277"/>
              <a:gd name="connsiteY31" fmla="*/ 4257676 h 6858001"/>
              <a:gd name="connsiteX32" fmla="*/ 4546834 w 12200277"/>
              <a:gd name="connsiteY32" fmla="*/ 2 h 6858001"/>
              <a:gd name="connsiteX33" fmla="*/ 7649824 w 12200277"/>
              <a:gd name="connsiteY33" fmla="*/ 2 h 6858001"/>
              <a:gd name="connsiteX34" fmla="*/ 7649824 w 12200277"/>
              <a:gd name="connsiteY34" fmla="*/ 2533477 h 6858001"/>
              <a:gd name="connsiteX35" fmla="*/ 4546834 w 12200277"/>
              <a:gd name="connsiteY35" fmla="*/ 2533477 h 6858001"/>
              <a:gd name="connsiteX36" fmla="*/ 9323419 w 12200277"/>
              <a:gd name="connsiteY36" fmla="*/ 0 h 6858001"/>
              <a:gd name="connsiteX37" fmla="*/ 12200277 w 12200277"/>
              <a:gd name="connsiteY37" fmla="*/ 0 h 6858001"/>
              <a:gd name="connsiteX38" fmla="*/ 12200277 w 12200277"/>
              <a:gd name="connsiteY38" fmla="*/ 1657351 h 6858001"/>
              <a:gd name="connsiteX39" fmla="*/ 9323419 w 12200277"/>
              <a:gd name="connsiteY39" fmla="*/ 1657351 h 6858001"/>
              <a:gd name="connsiteX40" fmla="*/ 7724467 w 12200277"/>
              <a:gd name="connsiteY40" fmla="*/ 0 h 6858001"/>
              <a:gd name="connsiteX41" fmla="*/ 9248776 w 12200277"/>
              <a:gd name="connsiteY41" fmla="*/ 0 h 6858001"/>
              <a:gd name="connsiteX42" fmla="*/ 9248776 w 12200277"/>
              <a:gd name="connsiteY42" fmla="*/ 795339 h 6858001"/>
              <a:gd name="connsiteX43" fmla="*/ 7724467 w 12200277"/>
              <a:gd name="connsiteY43" fmla="*/ 79533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200277" h="6858001">
                <a:moveTo>
                  <a:pt x="0" y="5194999"/>
                </a:moveTo>
                <a:lnTo>
                  <a:pt x="2876857" y="5194999"/>
                </a:lnTo>
                <a:lnTo>
                  <a:pt x="2876857" y="6858001"/>
                </a:lnTo>
                <a:lnTo>
                  <a:pt x="0" y="6858001"/>
                </a:lnTo>
                <a:close/>
                <a:moveTo>
                  <a:pt x="2949577" y="4324525"/>
                </a:moveTo>
                <a:lnTo>
                  <a:pt x="7649824" y="4324525"/>
                </a:lnTo>
                <a:lnTo>
                  <a:pt x="7649824" y="6858001"/>
                </a:lnTo>
                <a:lnTo>
                  <a:pt x="2949577" y="6858001"/>
                </a:lnTo>
                <a:close/>
                <a:moveTo>
                  <a:pt x="1353459" y="4324525"/>
                </a:moveTo>
                <a:lnTo>
                  <a:pt x="2876857" y="4324525"/>
                </a:lnTo>
                <a:lnTo>
                  <a:pt x="2876857" y="5130801"/>
                </a:lnTo>
                <a:lnTo>
                  <a:pt x="1353459" y="5130801"/>
                </a:lnTo>
                <a:close/>
                <a:moveTo>
                  <a:pt x="2" y="4324525"/>
                </a:moveTo>
                <a:lnTo>
                  <a:pt x="1283914" y="4324525"/>
                </a:lnTo>
                <a:lnTo>
                  <a:pt x="1283914" y="5130801"/>
                </a:lnTo>
                <a:lnTo>
                  <a:pt x="2" y="5130801"/>
                </a:lnTo>
                <a:close/>
                <a:moveTo>
                  <a:pt x="4546834" y="2589294"/>
                </a:moveTo>
                <a:lnTo>
                  <a:pt x="7649824" y="2589294"/>
                </a:lnTo>
                <a:lnTo>
                  <a:pt x="7649824" y="4257677"/>
                </a:lnTo>
                <a:lnTo>
                  <a:pt x="4546834" y="4257677"/>
                </a:lnTo>
                <a:close/>
                <a:moveTo>
                  <a:pt x="7721602" y="1730377"/>
                </a:moveTo>
                <a:lnTo>
                  <a:pt x="12192000" y="1730377"/>
                </a:lnTo>
                <a:lnTo>
                  <a:pt x="12192000" y="6858001"/>
                </a:lnTo>
                <a:lnTo>
                  <a:pt x="7721602" y="6858001"/>
                </a:lnTo>
                <a:close/>
                <a:moveTo>
                  <a:pt x="7724467" y="868363"/>
                </a:moveTo>
                <a:lnTo>
                  <a:pt x="9248776" y="868363"/>
                </a:lnTo>
                <a:lnTo>
                  <a:pt x="9248776" y="1657350"/>
                </a:lnTo>
                <a:lnTo>
                  <a:pt x="7724467" y="1657350"/>
                </a:lnTo>
                <a:close/>
                <a:moveTo>
                  <a:pt x="2" y="2"/>
                </a:moveTo>
                <a:lnTo>
                  <a:pt x="4470396" y="2"/>
                </a:lnTo>
                <a:lnTo>
                  <a:pt x="4470396" y="4257676"/>
                </a:lnTo>
                <a:lnTo>
                  <a:pt x="2" y="4257676"/>
                </a:lnTo>
                <a:close/>
                <a:moveTo>
                  <a:pt x="4546834" y="2"/>
                </a:moveTo>
                <a:lnTo>
                  <a:pt x="7649824" y="2"/>
                </a:lnTo>
                <a:lnTo>
                  <a:pt x="7649824" y="2533477"/>
                </a:lnTo>
                <a:lnTo>
                  <a:pt x="4546834" y="2533477"/>
                </a:lnTo>
                <a:close/>
                <a:moveTo>
                  <a:pt x="9323419" y="0"/>
                </a:moveTo>
                <a:lnTo>
                  <a:pt x="12200277" y="0"/>
                </a:lnTo>
                <a:lnTo>
                  <a:pt x="12200277" y="1657351"/>
                </a:lnTo>
                <a:lnTo>
                  <a:pt x="9323419" y="1657351"/>
                </a:lnTo>
                <a:close/>
                <a:moveTo>
                  <a:pt x="7724467" y="0"/>
                </a:moveTo>
                <a:lnTo>
                  <a:pt x="9248776" y="0"/>
                </a:lnTo>
                <a:lnTo>
                  <a:pt x="9248776" y="795339"/>
                </a:lnTo>
                <a:lnTo>
                  <a:pt x="7724467" y="795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EA8"/>
              </a:buClr>
              <a:buSzPct val="120000"/>
              <a:buFontTx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EA8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Klikk på ikonet for å legge til et bilde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0166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5F525786-C3AF-564F-BBFE-FAA1EBFAA6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-1"/>
            <a:ext cx="12200277" cy="6858001"/>
          </a:xfrm>
          <a:custGeom>
            <a:avLst/>
            <a:gdLst>
              <a:gd name="connsiteX0" fmla="*/ 9305366 w 12200277"/>
              <a:gd name="connsiteY0" fmla="*/ 3460460 h 6858001"/>
              <a:gd name="connsiteX1" fmla="*/ 12192000 w 12200277"/>
              <a:gd name="connsiteY1" fmla="*/ 3460460 h 6858001"/>
              <a:gd name="connsiteX2" fmla="*/ 12192000 w 12200277"/>
              <a:gd name="connsiteY2" fmla="*/ 6858001 h 6858001"/>
              <a:gd name="connsiteX3" fmla="*/ 9305366 w 12200277"/>
              <a:gd name="connsiteY3" fmla="*/ 6858001 h 6858001"/>
              <a:gd name="connsiteX4" fmla="*/ 4536605 w 12200277"/>
              <a:gd name="connsiteY4" fmla="*/ 3460460 h 6858001"/>
              <a:gd name="connsiteX5" fmla="*/ 9241331 w 12200277"/>
              <a:gd name="connsiteY5" fmla="*/ 3460460 h 6858001"/>
              <a:gd name="connsiteX6" fmla="*/ 9241331 w 12200277"/>
              <a:gd name="connsiteY6" fmla="*/ 6858001 h 6858001"/>
              <a:gd name="connsiteX7" fmla="*/ 4536605 w 12200277"/>
              <a:gd name="connsiteY7" fmla="*/ 6858001 h 6858001"/>
              <a:gd name="connsiteX8" fmla="*/ 0 w 12200277"/>
              <a:gd name="connsiteY8" fmla="*/ 2600327 h 6858001"/>
              <a:gd name="connsiteX9" fmla="*/ 4470395 w 12200277"/>
              <a:gd name="connsiteY9" fmla="*/ 2600327 h 6858001"/>
              <a:gd name="connsiteX10" fmla="*/ 4470395 w 12200277"/>
              <a:gd name="connsiteY10" fmla="*/ 6858001 h 6858001"/>
              <a:gd name="connsiteX11" fmla="*/ 0 w 12200277"/>
              <a:gd name="connsiteY11" fmla="*/ 6858001 h 6858001"/>
              <a:gd name="connsiteX12" fmla="*/ 1 w 12200277"/>
              <a:gd name="connsiteY12" fmla="*/ 2 h 6858001"/>
              <a:gd name="connsiteX13" fmla="*/ 4470396 w 12200277"/>
              <a:gd name="connsiteY13" fmla="*/ 2 h 6858001"/>
              <a:gd name="connsiteX14" fmla="*/ 4470396 w 12200277"/>
              <a:gd name="connsiteY14" fmla="*/ 2533475 h 6858001"/>
              <a:gd name="connsiteX15" fmla="*/ 1 w 12200277"/>
              <a:gd name="connsiteY15" fmla="*/ 2533475 h 6858001"/>
              <a:gd name="connsiteX16" fmla="*/ 7718426 w 12200277"/>
              <a:gd name="connsiteY16" fmla="*/ 0 h 6858001"/>
              <a:gd name="connsiteX17" fmla="*/ 12200277 w 12200277"/>
              <a:gd name="connsiteY17" fmla="*/ 0 h 6858001"/>
              <a:gd name="connsiteX18" fmla="*/ 12200277 w 12200277"/>
              <a:gd name="connsiteY18" fmla="*/ 3397542 h 6858001"/>
              <a:gd name="connsiteX19" fmla="*/ 7718426 w 12200277"/>
              <a:gd name="connsiteY19" fmla="*/ 3397542 h 6858001"/>
              <a:gd name="connsiteX20" fmla="*/ 4536605 w 12200277"/>
              <a:gd name="connsiteY20" fmla="*/ 0 h 6858001"/>
              <a:gd name="connsiteX21" fmla="*/ 7658101 w 12200277"/>
              <a:gd name="connsiteY21" fmla="*/ 0 h 6858001"/>
              <a:gd name="connsiteX22" fmla="*/ 7658101 w 12200277"/>
              <a:gd name="connsiteY22" fmla="*/ 3397541 h 6858001"/>
              <a:gd name="connsiteX23" fmla="*/ 4536605 w 12200277"/>
              <a:gd name="connsiteY23" fmla="*/ 339754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200277" h="6858001">
                <a:moveTo>
                  <a:pt x="9305366" y="3460460"/>
                </a:moveTo>
                <a:lnTo>
                  <a:pt x="12192000" y="3460460"/>
                </a:lnTo>
                <a:lnTo>
                  <a:pt x="12192000" y="6858001"/>
                </a:lnTo>
                <a:lnTo>
                  <a:pt x="9305366" y="6858001"/>
                </a:lnTo>
                <a:close/>
                <a:moveTo>
                  <a:pt x="4536605" y="3460460"/>
                </a:moveTo>
                <a:lnTo>
                  <a:pt x="9241331" y="3460460"/>
                </a:lnTo>
                <a:lnTo>
                  <a:pt x="9241331" y="6858001"/>
                </a:lnTo>
                <a:lnTo>
                  <a:pt x="4536605" y="6858001"/>
                </a:lnTo>
                <a:close/>
                <a:moveTo>
                  <a:pt x="0" y="2600327"/>
                </a:moveTo>
                <a:lnTo>
                  <a:pt x="4470395" y="2600327"/>
                </a:lnTo>
                <a:lnTo>
                  <a:pt x="4470395" y="6858001"/>
                </a:lnTo>
                <a:lnTo>
                  <a:pt x="0" y="6858001"/>
                </a:lnTo>
                <a:close/>
                <a:moveTo>
                  <a:pt x="1" y="2"/>
                </a:moveTo>
                <a:lnTo>
                  <a:pt x="4470396" y="2"/>
                </a:lnTo>
                <a:lnTo>
                  <a:pt x="4470396" y="2533475"/>
                </a:lnTo>
                <a:lnTo>
                  <a:pt x="1" y="2533475"/>
                </a:lnTo>
                <a:close/>
                <a:moveTo>
                  <a:pt x="7718426" y="0"/>
                </a:moveTo>
                <a:lnTo>
                  <a:pt x="12200277" y="0"/>
                </a:lnTo>
                <a:lnTo>
                  <a:pt x="12200277" y="3397542"/>
                </a:lnTo>
                <a:lnTo>
                  <a:pt x="7718426" y="3397542"/>
                </a:lnTo>
                <a:close/>
                <a:moveTo>
                  <a:pt x="4536605" y="0"/>
                </a:moveTo>
                <a:lnTo>
                  <a:pt x="7658101" y="0"/>
                </a:lnTo>
                <a:lnTo>
                  <a:pt x="7658101" y="3397541"/>
                </a:lnTo>
                <a:lnTo>
                  <a:pt x="4536605" y="33975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EA8"/>
              </a:buClr>
              <a:buSzPct val="120000"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EA8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Klikk på ikonet for å legge til et bilde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64679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EADF057-DF4C-1B4F-BB8E-7AFA2388C0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1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AEE622-CECD-E24D-85A8-C0310B6B66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170" y="2879762"/>
            <a:ext cx="2307368" cy="989532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6F1E07F-4A35-364A-871D-2D5C0C969705}"/>
              </a:ext>
            </a:extLst>
          </p:cNvPr>
          <p:cNvSpPr txBox="1"/>
          <p:nvPr userDrawn="1"/>
        </p:nvSpPr>
        <p:spPr>
          <a:xfrm>
            <a:off x="6240463" y="3097529"/>
            <a:ext cx="4646993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nb-N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Telefon 38 07 50 00</a:t>
            </a:r>
          </a:p>
          <a:p>
            <a:pPr>
              <a:lnSpc>
                <a:spcPct val="100000"/>
              </a:lnSpc>
            </a:pPr>
            <a:r>
              <a:rPr lang="nb-NO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post@kristiansand.kommune.no</a:t>
            </a:r>
            <a:endParaRPr lang="nb-NO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nb-NO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Kristiansand.kommune.no</a:t>
            </a:r>
            <a:endParaRPr lang="nb-NO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7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 - 1 med egne bil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7068600-FF4F-534A-9196-253A608B3A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98BC3A5-4383-8A4A-9D0E-F40CFBF69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1600" y="424800"/>
            <a:ext cx="1813189" cy="777600"/>
          </a:xfrm>
          <a:prstGeom prst="rect">
            <a:avLst/>
          </a:prstGeom>
        </p:spPr>
      </p:pic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4216FDB8-87D3-0F4C-ABCE-C8889E87F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28575"/>
            <a:ext cx="6061075" cy="34226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EACAD9C6-98D3-1A44-B2CC-43A65F5394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925" y="4330700"/>
            <a:ext cx="4435475" cy="25273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id="{60CAA337-94FB-364C-8B73-BE5702173C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1730375"/>
            <a:ext cx="4470398" cy="51276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819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3 med egne bil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C605BC90-5FB2-E941-93D2-E13A6D8B4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3252" y="424773"/>
            <a:ext cx="1807886" cy="775326"/>
          </a:xfrm>
          <a:prstGeom prst="rect">
            <a:avLst/>
          </a:prstGeom>
          <a:noFill/>
        </p:spPr>
      </p:pic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B8F3DA90-5664-1C4F-9F74-3440EDE735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146F6BDA-6C4E-1949-95CC-001E95F130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1730375"/>
            <a:ext cx="4470398" cy="51276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bilde 8">
            <a:extLst>
              <a:ext uri="{FF2B5EF4-FFF2-40B4-BE49-F238E27FC236}">
                <a16:creationId xmlns:a16="http://schemas.microsoft.com/office/drawing/2014/main" id="{A87EB0AD-6418-3244-BF25-2D8EEB601F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470396" cy="425767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30B8B92-9E61-614D-890B-C250A80A82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600" y="424800"/>
            <a:ext cx="1807886" cy="775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93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 - 3 med egne bil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49BDF37-417D-BA45-A8E5-6FB2DFE56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146F6BDA-6C4E-1949-95CC-001E95F130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1730375"/>
            <a:ext cx="4470398" cy="51276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bilde 8">
            <a:extLst>
              <a:ext uri="{FF2B5EF4-FFF2-40B4-BE49-F238E27FC236}">
                <a16:creationId xmlns:a16="http://schemas.microsoft.com/office/drawing/2014/main" id="{A87EB0AD-6418-3244-BF25-2D8EEB601F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470396" cy="425767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C65683D-7068-2243-8005-3B9E5BC83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1600" y="424800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0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coll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8">
            <a:extLst>
              <a:ext uri="{FF2B5EF4-FFF2-40B4-BE49-F238E27FC236}">
                <a16:creationId xmlns:a16="http://schemas.microsoft.com/office/drawing/2014/main" id="{835A2415-10FD-3B4F-A7A3-C8D3D77551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2600325"/>
            <a:ext cx="4470398" cy="4257675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bilde 8">
            <a:extLst>
              <a:ext uri="{FF2B5EF4-FFF2-40B4-BE49-F238E27FC236}">
                <a16:creationId xmlns:a16="http://schemas.microsoft.com/office/drawing/2014/main" id="{B9890D62-CE97-E548-A5C2-8D63AA8322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470396" cy="42576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79CCF233-B73F-7A48-B223-725969885D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46833" y="0"/>
            <a:ext cx="3102990" cy="2533475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9F529A48-0006-B24A-93AA-3543FA1C94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6833" y="2589292"/>
            <a:ext cx="3102990" cy="1668384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Plassholder for bilde 8">
            <a:extLst>
              <a:ext uri="{FF2B5EF4-FFF2-40B4-BE49-F238E27FC236}">
                <a16:creationId xmlns:a16="http://schemas.microsoft.com/office/drawing/2014/main" id="{116FFE66-3A35-DB4F-8A8C-8361F8BED2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49575" y="4324524"/>
            <a:ext cx="4700248" cy="2533476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id="{EF1B81DD-3E19-5942-ABF2-E49E95B2E1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4324524"/>
            <a:ext cx="2876857" cy="2533476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id="{8A3318A7-0333-A748-B61B-F73753F4303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29878" y="-1"/>
            <a:ext cx="4470398" cy="25334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404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8.emf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8.emf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5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60" r:id="rId2"/>
    <p:sldLayoutId id="2147483715" r:id="rId3"/>
    <p:sldLayoutId id="2147483861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53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63" r:id="rId2"/>
    <p:sldLayoutId id="2147483844" r:id="rId3"/>
    <p:sldLayoutId id="2147483862" r:id="rId4"/>
    <p:sldLayoutId id="2147483851" r:id="rId5"/>
    <p:sldLayoutId id="2147483852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8731528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429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A31F23-6B5F-284D-B570-504C5F320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5104" y="6356350"/>
            <a:ext cx="449765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9A95E3-4781-ED40-A46D-D83E0C201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2693" y="6356350"/>
            <a:ext cx="684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288501E-C257-5641-A554-F7A4E2A0FB0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657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54" r:id="rId4"/>
    <p:sldLayoutId id="2147483855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5" orient="horz" pos="754">
          <p15:clr>
            <a:srgbClr val="F26B43"/>
          </p15:clr>
        </p15:guide>
        <p15:guide id="16" orient="horz" pos="3816">
          <p15:clr>
            <a:srgbClr val="F26B43"/>
          </p15:clr>
        </p15:guide>
        <p15:guide id="17" orient="horz" pos="102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8731528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429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A31F23-6B5F-284D-B570-504C5F320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55451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B1E2FA6-4C5F-294F-A463-17B6FF4826F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833252" y="424773"/>
            <a:ext cx="1807886" cy="775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470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46" r:id="rId15"/>
    <p:sldLayoutId id="2147483831" r:id="rId16"/>
    <p:sldLayoutId id="2147483832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816">
          <p15:clr>
            <a:srgbClr val="F26B43"/>
          </p15:clr>
        </p15:guide>
        <p15:guide id="15" orient="horz" pos="754">
          <p15:clr>
            <a:srgbClr val="F26B43"/>
          </p15:clr>
        </p15:guide>
        <p15:guide id="16" orient="horz" pos="102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8731528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429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A31F23-6B5F-284D-B570-504C5F320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5104" y="6356350"/>
            <a:ext cx="449765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9A95E3-4781-ED40-A46D-D83E0C201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2693" y="6356350"/>
            <a:ext cx="684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288501E-C257-5641-A554-F7A4E2A0FB0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028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98" r:id="rId2"/>
    <p:sldLayoutId id="2147483803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10" orient="horz" pos="958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  <p15:guide id="12" pos="3749" userDrawn="1">
          <p15:clr>
            <a:srgbClr val="F26B43"/>
          </p15:clr>
        </p15:guide>
        <p15:guide id="13" pos="3931" userDrawn="1">
          <p15:clr>
            <a:srgbClr val="F26B43"/>
          </p15:clr>
        </p15:guide>
        <p15:guide id="15" orient="horz" pos="754" userDrawn="1">
          <p15:clr>
            <a:srgbClr val="F26B43"/>
          </p15:clr>
        </p15:guide>
        <p15:guide id="16" orient="horz" pos="3816" userDrawn="1">
          <p15:clr>
            <a:srgbClr val="F26B43"/>
          </p15:clr>
        </p15:guide>
        <p15:guide id="17" orient="horz" pos="1026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11090274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A31F23-6B5F-284D-B570-504C5F320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4" y="6359010"/>
            <a:ext cx="449765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B1E2FA6-4C5F-294F-A463-17B6FF4826F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687415" y="6337066"/>
            <a:ext cx="953723" cy="409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940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9" r:id="rId4"/>
    <p:sldLayoutId id="2147483790" r:id="rId5"/>
    <p:sldLayoutId id="2147483786" r:id="rId6"/>
    <p:sldLayoutId id="2147483787" r:id="rId7"/>
    <p:sldLayoutId id="2147483788" r:id="rId8"/>
    <p:sldLayoutId id="2147483791" r:id="rId9"/>
    <p:sldLayoutId id="2147483812" r:id="rId10"/>
    <p:sldLayoutId id="2147483792" r:id="rId11"/>
    <p:sldLayoutId id="2147483793" r:id="rId12"/>
    <p:sldLayoutId id="2147483813" r:id="rId13"/>
    <p:sldLayoutId id="2147483794" r:id="rId14"/>
    <p:sldLayoutId id="2147483797" r:id="rId15"/>
    <p:sldLayoutId id="2147483795" r:id="rId16"/>
    <p:sldLayoutId id="2147483796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816" userDrawn="1">
          <p15:clr>
            <a:srgbClr val="F26B43"/>
          </p15:clr>
        </p15:guide>
        <p15:guide id="15" orient="horz" pos="754">
          <p15:clr>
            <a:srgbClr val="F26B43"/>
          </p15:clr>
        </p15:guide>
        <p15:guide id="16" orient="horz" pos="3906" userDrawn="1">
          <p15:clr>
            <a:srgbClr val="F26B43"/>
          </p15:clr>
        </p15:guide>
        <p15:guide id="17" orient="horz" pos="102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18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40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50" r:id="rId2"/>
    <p:sldLayoutId id="2147483853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8731528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2780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2849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  <p15:guide id="16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78816CC-C9DE-4BF1-8A31-FE3873DF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</p:spPr>
        <p:txBody>
          <a:bodyPr anchor="b">
            <a:normAutofit/>
          </a:bodyPr>
          <a:lstStyle/>
          <a:p>
            <a:r>
              <a:rPr lang="en-US" sz="2400" b="1" dirty="0" err="1"/>
              <a:t>Samtalekort</a:t>
            </a:r>
            <a:r>
              <a:rPr lang="en-US" sz="2400" b="1" dirty="0"/>
              <a:t> </a:t>
            </a:r>
            <a:r>
              <a:rPr lang="en-US" sz="2400" b="1" dirty="0" err="1"/>
              <a:t>til</a:t>
            </a:r>
            <a:r>
              <a:rPr lang="en-US" sz="2400" b="1" dirty="0"/>
              <a:t> bruk i </a:t>
            </a:r>
            <a:r>
              <a:rPr lang="en-US" sz="2400" b="1" dirty="0" err="1"/>
              <a:t>Gruppesamtale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10-Faktor</a:t>
            </a:r>
          </a:p>
        </p:txBody>
      </p:sp>
      <p:pic>
        <p:nvPicPr>
          <p:cNvPr id="5" name="Picture 2" descr="Illustrasjon: Pia Olsen">
            <a:extLst>
              <a:ext uri="{FF2B5EF4-FFF2-40B4-BE49-F238E27FC236}">
                <a16:creationId xmlns:a16="http://schemas.microsoft.com/office/drawing/2014/main" id="{6F8DB660-558B-483D-B55B-FEE543D6E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3187" y="2130767"/>
            <a:ext cx="6457951" cy="356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2AD063C-D181-4255-A126-47019FD7E2D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0864" y="1628775"/>
            <a:ext cx="4343398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Her </a:t>
            </a:r>
            <a:r>
              <a:rPr lang="en-US" sz="2200" dirty="0" err="1"/>
              <a:t>vil</a:t>
            </a:r>
            <a:r>
              <a:rPr lang="en-US" sz="2200" dirty="0"/>
              <a:t> </a:t>
            </a:r>
            <a:r>
              <a:rPr lang="en-US" sz="2200" dirty="0" err="1"/>
              <a:t>dere</a:t>
            </a:r>
            <a:r>
              <a:rPr lang="en-US" sz="2200" dirty="0"/>
              <a:t> </a:t>
            </a:r>
            <a:r>
              <a:rPr lang="en-US" sz="2200" dirty="0" err="1"/>
              <a:t>finne</a:t>
            </a:r>
            <a:r>
              <a:rPr lang="en-US" sz="2200" dirty="0"/>
              <a:t> </a:t>
            </a:r>
            <a:r>
              <a:rPr lang="en-US" sz="2200" dirty="0" err="1"/>
              <a:t>samtalekort</a:t>
            </a:r>
            <a:r>
              <a:rPr lang="en-US" sz="2200" dirty="0"/>
              <a:t>/</a:t>
            </a:r>
            <a:r>
              <a:rPr lang="en-US" sz="2200" dirty="0" err="1"/>
              <a:t>dialogkort</a:t>
            </a:r>
            <a:r>
              <a:rPr lang="en-US" sz="2200" dirty="0"/>
              <a:t> </a:t>
            </a:r>
            <a:r>
              <a:rPr lang="en-US" sz="2200" dirty="0" err="1"/>
              <a:t>til</a:t>
            </a:r>
            <a:r>
              <a:rPr lang="en-US" sz="2200" dirty="0"/>
              <a:t> </a:t>
            </a:r>
            <a:r>
              <a:rPr lang="en-US" sz="2200" dirty="0" err="1"/>
              <a:t>hjelp</a:t>
            </a:r>
            <a:r>
              <a:rPr lang="en-US" sz="2200" dirty="0"/>
              <a:t> for å </a:t>
            </a:r>
            <a:r>
              <a:rPr lang="en-US" sz="2200" dirty="0" err="1"/>
              <a:t>få</a:t>
            </a:r>
            <a:r>
              <a:rPr lang="en-US" sz="2200" dirty="0"/>
              <a:t> </a:t>
            </a:r>
            <a:r>
              <a:rPr lang="en-US" sz="2200" dirty="0" err="1"/>
              <a:t>til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god dialog </a:t>
            </a:r>
            <a:r>
              <a:rPr lang="en-US" sz="2200" dirty="0" err="1"/>
              <a:t>og</a:t>
            </a:r>
            <a:r>
              <a:rPr lang="en-US" sz="2200" dirty="0"/>
              <a:t> </a:t>
            </a:r>
            <a:r>
              <a:rPr lang="en-US" sz="2200" dirty="0" err="1"/>
              <a:t>forståelse</a:t>
            </a:r>
            <a:r>
              <a:rPr lang="en-US" sz="2200" dirty="0"/>
              <a:t> for </a:t>
            </a:r>
            <a:r>
              <a:rPr lang="en-US" sz="2200" dirty="0" err="1"/>
              <a:t>faktorene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dirty="0" err="1"/>
              <a:t>Påstandene</a:t>
            </a:r>
            <a:r>
              <a:rPr lang="en-US" dirty="0"/>
              <a:t> </a:t>
            </a:r>
            <a:r>
              <a:rPr lang="en-US" dirty="0" err="1"/>
              <a:t>rundt</a:t>
            </a:r>
            <a:r>
              <a:rPr lang="en-US" dirty="0"/>
              <a:t> </a:t>
            </a:r>
            <a:r>
              <a:rPr lang="en-US" dirty="0" err="1"/>
              <a:t>faktoren</a:t>
            </a:r>
            <a:r>
              <a:rPr lang="en-US" dirty="0"/>
              <a:t> er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hjelp</a:t>
            </a:r>
            <a:r>
              <a:rPr lang="en-US" dirty="0"/>
              <a:t> for å </a:t>
            </a:r>
            <a:r>
              <a:rPr lang="en-US" dirty="0" err="1"/>
              <a:t>svare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spørmålene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b="1" i="1" dirty="0" err="1"/>
              <a:t>Gruppesamtalen</a:t>
            </a:r>
            <a:endParaRPr lang="en-US" b="1" i="1" dirty="0"/>
          </a:p>
          <a:p>
            <a:pPr marL="0" indent="0">
              <a:buNone/>
            </a:pPr>
            <a:endParaRPr lang="en-US" dirty="0"/>
          </a:p>
          <a:p>
            <a:r>
              <a:rPr lang="en-US" sz="2200" dirty="0"/>
              <a:t>Bruk (</a:t>
            </a:r>
            <a:r>
              <a:rPr lang="en-US" sz="2200" dirty="0" err="1"/>
              <a:t>kopiere</a:t>
            </a:r>
            <a:r>
              <a:rPr lang="en-US" sz="2200" dirty="0"/>
              <a:t>) den </a:t>
            </a:r>
            <a:r>
              <a:rPr lang="en-US" sz="2200" dirty="0" err="1"/>
              <a:t>faktoren</a:t>
            </a:r>
            <a:r>
              <a:rPr lang="en-US" sz="2200" dirty="0"/>
              <a:t> </a:t>
            </a:r>
            <a:r>
              <a:rPr lang="en-US" sz="2200" dirty="0" err="1"/>
              <a:t>som</a:t>
            </a:r>
            <a:r>
              <a:rPr lang="en-US" sz="2200" dirty="0"/>
              <a:t> </a:t>
            </a:r>
            <a:r>
              <a:rPr lang="en-US" sz="2200" dirty="0" err="1"/>
              <a:t>dere</a:t>
            </a:r>
            <a:r>
              <a:rPr lang="en-US" sz="2200" dirty="0"/>
              <a:t> </a:t>
            </a:r>
            <a:r>
              <a:rPr lang="en-US" sz="2200" dirty="0" err="1"/>
              <a:t>har</a:t>
            </a:r>
            <a:r>
              <a:rPr lang="en-US" sz="2200" dirty="0"/>
              <a:t> </a:t>
            </a:r>
            <a:r>
              <a:rPr lang="en-US" sz="2200" dirty="0" err="1"/>
              <a:t>valgt</a:t>
            </a:r>
            <a:r>
              <a:rPr lang="en-US" sz="2200" dirty="0"/>
              <a:t> </a:t>
            </a:r>
            <a:r>
              <a:rPr lang="en-US" sz="2200" dirty="0" err="1"/>
              <a:t>ut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Gruppesamtalen</a:t>
            </a:r>
            <a:r>
              <a:rPr lang="en-US" dirty="0"/>
              <a:t> – </a:t>
            </a:r>
            <a:r>
              <a:rPr lang="en-US" dirty="0" err="1"/>
              <a:t>Lykke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522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4C6BF34-88FF-9841-B8CA-D0A953B4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</p:spPr>
        <p:txBody>
          <a:bodyPr anchor="b">
            <a:normAutofit/>
          </a:bodyPr>
          <a:lstStyle/>
          <a:p>
            <a:r>
              <a:rPr lang="nb-NO" b="1" dirty="0">
                <a:effectLst/>
              </a:rPr>
              <a:t>Faktor 9 - Mestringsklima</a:t>
            </a:r>
            <a:br>
              <a:rPr lang="no-NO" dirty="0">
                <a:effectLst/>
              </a:rPr>
            </a:b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65196BA-A1DE-674B-8134-E2DC70D0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268413"/>
            <a:ext cx="6457950" cy="5293173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  <a:cs typeface="Times New Roman" panose="02020603050405020304" pitchFamily="18" charset="0"/>
              </a:rPr>
              <a:t>Jeg opplever at det er god kultur for å samarbeide og gjøre hverandre gode </a:t>
            </a:r>
            <a:endParaRPr lang="no-NO" sz="1400" dirty="0">
              <a:effectLst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400" dirty="0">
                <a:effectLst/>
                <a:cs typeface="Times New Roman" panose="02020603050405020304" pitchFamily="18" charset="0"/>
              </a:rPr>
              <a:t>Hvis noen trenger hjelp, er vi flinke til å hjelpe hverandre.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400" dirty="0">
                <a:effectLst/>
                <a:cs typeface="Times New Roman" panose="02020603050405020304" pitchFamily="18" charset="0"/>
              </a:rPr>
              <a:t>Vi anerkjenner hverandres arbeid</a:t>
            </a:r>
            <a:r>
              <a:rPr lang="nb-NO" sz="1400" dirty="0">
                <a:effectLst/>
                <a:cs typeface="Times New Roman" panose="02020603050405020304" pitchFamily="18" charset="0"/>
              </a:rPr>
              <a:t> og kompetanse</a:t>
            </a:r>
            <a:endParaRPr lang="no-NO" sz="1400" dirty="0">
              <a:effectLst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400" dirty="0">
                <a:effectLst/>
                <a:cs typeface="Times New Roman" panose="02020603050405020304" pitchFamily="18" charset="0"/>
              </a:rPr>
              <a:t>Det er åpenhet og god dialog hos oss</a:t>
            </a:r>
            <a:r>
              <a:rPr lang="nb-NO" sz="1400" dirty="0">
                <a:effectLst/>
                <a:cs typeface="Times New Roman" panose="02020603050405020304" pitchFamily="18" charset="0"/>
              </a:rPr>
              <a:t>. </a:t>
            </a:r>
            <a:r>
              <a:rPr lang="no-NO" sz="1400" dirty="0">
                <a:effectLst/>
                <a:cs typeface="Times New Roman" panose="02020603050405020304" pitchFamily="18" charset="0"/>
              </a:rPr>
              <a:t>Kommunikasjonen fungerer godt</a:t>
            </a:r>
            <a:r>
              <a:rPr lang="nb-NO" sz="1400" dirty="0">
                <a:cs typeface="Times New Roman" panose="02020603050405020304" pitchFamily="18" charset="0"/>
              </a:rPr>
              <a:t>. </a:t>
            </a: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Føler jeg meg trygg nok på å ta opp vanskelige tema</a:t>
            </a:r>
            <a:endParaRPr lang="no-NO" sz="1400" dirty="0">
              <a:effectLst/>
              <a:cs typeface="Times New Roman" panose="02020603050405020304" pitchFamily="18" charset="0"/>
            </a:endParaRP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>
                <a:effectLst/>
              </a:rPr>
              <a:t>Påstandene kan brukes i Gruppesamtalen for å få til en god dialog og forståelse av faktoren </a:t>
            </a:r>
            <a:r>
              <a:rPr lang="nb-NO" sz="1400" i="1" dirty="0">
                <a:effectLst/>
              </a:rPr>
              <a:t>Mestringsklima </a:t>
            </a:r>
            <a:r>
              <a:rPr lang="nb-NO" sz="1400" dirty="0">
                <a:effectLst/>
              </a:rPr>
              <a:t> som dere ønsker å videreutvikle. 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/>
              <a:t>Påstandene kan brukes ved begge disse spørsmålene som dere svarer på i Gruppesamtalen: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Hva er jeg/vi flinke til i forhold til </a:t>
            </a:r>
            <a:r>
              <a:rPr lang="nb-NO" sz="1400" b="1" i="1" dirty="0">
                <a:effectLst/>
              </a:rPr>
              <a:t>Mestringsklima</a:t>
            </a:r>
            <a:r>
              <a:rPr lang="nb-NO" sz="1400" b="1" i="0" dirty="0">
                <a:effectLst/>
              </a:rPr>
              <a:t>?  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Hvordan ønsker jeg/vi å ha det på arbeidsplassen i forhold til </a:t>
            </a:r>
            <a:r>
              <a:rPr lang="nb-NO" sz="1400" b="1" i="1" dirty="0">
                <a:effectLst/>
              </a:rPr>
              <a:t>Mestringsklima</a:t>
            </a:r>
            <a:r>
              <a:rPr lang="nb-NO" sz="1400" b="1" i="0" dirty="0">
                <a:effectLst/>
              </a:rPr>
              <a:t>?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400" dirty="0"/>
              <a:t>Husk det er spørsmålene i Gruppesamtalen dere skal svare på, påstandene er kun til hjelp i dialogen. Dere må gjerne finne egne påstander å drøfte rundt. Det viktigste er at dette er til nytte for din/deres arbeidsplass</a:t>
            </a:r>
            <a:endParaRPr lang="nb-NO" sz="1400" dirty="0">
              <a:effectLst/>
            </a:endParaRPr>
          </a:p>
        </p:txBody>
      </p:sp>
      <p:pic>
        <p:nvPicPr>
          <p:cNvPr id="9218" name="Picture 2" descr="Informasjon om medarbeiderundersøkelsen 2021 - Nord-Aurdal kommune">
            <a:extLst>
              <a:ext uri="{FF2B5EF4-FFF2-40B4-BE49-F238E27FC236}">
                <a16:creationId xmlns:a16="http://schemas.microsoft.com/office/drawing/2014/main" id="{1881B7D8-2101-48CA-A4FC-E8F41F69A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7738" y="2557462"/>
            <a:ext cx="4343400" cy="271462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85267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4C6BF34-88FF-9841-B8CA-D0A953B4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</p:spPr>
        <p:txBody>
          <a:bodyPr anchor="b">
            <a:normAutofit/>
          </a:bodyPr>
          <a:lstStyle/>
          <a:p>
            <a:r>
              <a:rPr lang="nb-NO" b="1" dirty="0">
                <a:effectLst/>
              </a:rPr>
              <a:t>Faktor 10 – </a:t>
            </a:r>
            <a:r>
              <a:rPr lang="nb-NO" b="1" dirty="0"/>
              <a:t>N</a:t>
            </a:r>
            <a:r>
              <a:rPr lang="nb-NO" b="1" dirty="0">
                <a:effectLst/>
              </a:rPr>
              <a:t>ytteorientert motivasjon</a:t>
            </a:r>
            <a:br>
              <a:rPr lang="no-NO" dirty="0">
                <a:effectLst/>
              </a:rPr>
            </a:b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65196BA-A1DE-674B-8134-E2DC70D0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409350"/>
            <a:ext cx="6457950" cy="5152237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 bidrar å gjøre noe nyttig og verdifullt for dine kolleger</a:t>
            </a:r>
            <a:endParaRPr lang="no-NO" sz="1400" dirty="0">
              <a:effectLst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 deler gode erfaringer med andre</a:t>
            </a:r>
            <a:endParaRPr lang="no-NO" sz="1400" dirty="0">
              <a:effectLst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400" dirty="0">
                <a:effectLst/>
              </a:rPr>
              <a:t>Vi føler et felles ansvar for å løse problemer i hverdagen.</a:t>
            </a: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Vi tar oss tid til å bearbeide faglige og følelsesmessige utfordringer</a:t>
            </a:r>
            <a:endParaRPr lang="no-NO" sz="1400" dirty="0">
              <a:effectLst/>
            </a:endParaRP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>
                <a:effectLst/>
              </a:rPr>
              <a:t>Påstandene kan brukes i Gruppesamtalen for å få til en god dialog og forståelse av faktoren </a:t>
            </a:r>
            <a:r>
              <a:rPr lang="nb-NO" sz="1400" i="1" dirty="0">
                <a:effectLst/>
              </a:rPr>
              <a:t>Nytteorientert motivasjon</a:t>
            </a:r>
            <a:r>
              <a:rPr lang="nb-NO" sz="1400" dirty="0">
                <a:effectLst/>
              </a:rPr>
              <a:t> som dere ønsker å videreutvikle. 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/>
              <a:t>Påstandene kan brukes ved begge disse spørsmålene som dere svarer på i Gruppesamtalen: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Hva er jeg/vi flinke til i forhold til </a:t>
            </a:r>
            <a:r>
              <a:rPr lang="nb-NO" sz="1400" b="1" i="1" dirty="0">
                <a:effectLst/>
              </a:rPr>
              <a:t>Nytteorientert motivasjon</a:t>
            </a:r>
            <a:r>
              <a:rPr lang="nb-NO" sz="1400" b="1" i="0" dirty="0">
                <a:effectLst/>
              </a:rPr>
              <a:t>?  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Hvordan ønsker jeg/vi å ha det på arbeidsplassen i forhold til </a:t>
            </a:r>
            <a:r>
              <a:rPr lang="nb-NO" sz="1400" b="1" i="1" dirty="0">
                <a:effectLst/>
              </a:rPr>
              <a:t>Nytteorientert motivasjon</a:t>
            </a:r>
            <a:r>
              <a:rPr lang="nb-NO" sz="1400" b="1" i="0" dirty="0">
                <a:effectLst/>
              </a:rPr>
              <a:t>?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400" dirty="0"/>
              <a:t>Husk det er spørsmålene i Gruppesamtalen dere skal svare på, påstandene er kun til hjelp i dialogen. Dere må gjerne finne egne påstander å drøfte rundt. Det viktigste er at dette er til nytte for din/deres arbeidsplass</a:t>
            </a:r>
            <a:endParaRPr lang="nb-NO" sz="1400" dirty="0">
              <a:effectLst/>
            </a:endParaRPr>
          </a:p>
        </p:txBody>
      </p:sp>
      <p:pic>
        <p:nvPicPr>
          <p:cNvPr id="11266" name="Picture 2" descr="10-FAKTOR">
            <a:extLst>
              <a:ext uri="{FF2B5EF4-FFF2-40B4-BE49-F238E27FC236}">
                <a16:creationId xmlns:a16="http://schemas.microsoft.com/office/drawing/2014/main" id="{E029D131-4B6C-4A6E-B175-4494844F3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7738" y="2410672"/>
            <a:ext cx="4343400" cy="300820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02924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4C6BF34-88FF-9841-B8CA-D0A953B4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</p:spPr>
        <p:txBody>
          <a:bodyPr anchor="b">
            <a:normAutofit/>
          </a:bodyPr>
          <a:lstStyle/>
          <a:p>
            <a:r>
              <a:rPr lang="nb-NO" b="1">
                <a:effectLst/>
              </a:rPr>
              <a:t>Faktor 1 - Oppgavemotivasjon</a:t>
            </a:r>
            <a:br>
              <a:rPr lang="no-NO">
                <a:effectLst/>
              </a:rPr>
            </a:b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65196BA-A1DE-674B-8134-E2DC70D0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268414"/>
            <a:ext cx="6457950" cy="4932362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Jeg/vi har arbeidsoppgaver som motiverer meg</a:t>
            </a:r>
            <a:endParaRPr lang="no-NO" sz="1400" dirty="0">
              <a:effectLst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400" dirty="0">
                <a:effectLst/>
              </a:rPr>
              <a:t>Jobben min er meningsfull </a:t>
            </a:r>
            <a:r>
              <a:rPr lang="nb-NO" sz="1400" dirty="0">
                <a:effectLst/>
              </a:rPr>
              <a:t>og er viktig for meg</a:t>
            </a:r>
            <a:endParaRPr lang="no-NO" sz="1400" dirty="0">
              <a:effectLst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Jeg/vi har en spennende jobb som gir meg utfordringer </a:t>
            </a:r>
            <a:endParaRPr lang="no-NO" sz="1400" dirty="0">
              <a:effectLst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 /vi har klare mål for arbeidet mitt</a:t>
            </a:r>
            <a:endParaRPr lang="nb-NO" sz="1400" dirty="0"/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>
                <a:effectLst/>
              </a:rPr>
              <a:t>Påstandene brukes i Gruppesamtalen for å få til en god dialog og forståelse av faktoren </a:t>
            </a:r>
            <a:r>
              <a:rPr lang="nb-NO" sz="1400" i="1" dirty="0">
                <a:effectLst/>
              </a:rPr>
              <a:t>Oppgavemotivasjon</a:t>
            </a:r>
            <a:r>
              <a:rPr lang="nb-NO" sz="1400" dirty="0">
                <a:effectLst/>
              </a:rPr>
              <a:t> som dere ønsker å videreutvikle 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/>
              <a:t>Påstandene kan brukes ved begge disse spørsmålene som dere svarer på i Gruppesamtalen: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Hva er jeg/vi flinke til i forhold til </a:t>
            </a:r>
            <a:r>
              <a:rPr lang="nb-NO" sz="1400" b="1" i="1" dirty="0"/>
              <a:t>O</a:t>
            </a:r>
            <a:r>
              <a:rPr lang="nb-NO" sz="1400" b="1" i="1" dirty="0">
                <a:effectLst/>
              </a:rPr>
              <a:t>ppgavemotivasjon</a:t>
            </a:r>
            <a:r>
              <a:rPr lang="nb-NO" sz="1400" b="1" i="0" dirty="0">
                <a:effectLst/>
              </a:rPr>
              <a:t>?  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Hvordan ønsker jeg/vi å ha det på arbeidsplassen i forhold til </a:t>
            </a:r>
            <a:r>
              <a:rPr lang="nb-NO" sz="1400" b="1" i="1" dirty="0"/>
              <a:t>O</a:t>
            </a:r>
            <a:r>
              <a:rPr lang="nb-NO" sz="1400" b="1" i="1" dirty="0">
                <a:effectLst/>
              </a:rPr>
              <a:t>ppgavemotivasjon</a:t>
            </a:r>
            <a:r>
              <a:rPr lang="nb-NO" sz="1400" b="1" i="0" dirty="0">
                <a:effectLst/>
              </a:rPr>
              <a:t>?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400" b="1" dirty="0"/>
              <a:t>Husk det er spørsmålene i Gruppesamtalen dere skal svare på</a:t>
            </a:r>
            <a:r>
              <a:rPr lang="nb-NO" sz="1400" dirty="0"/>
              <a:t>, påstandene er kun til hjelp i dialogen. Dere må gjerne finne egne påstander å drøfte rundt. Det viktigste er at dette er til nytte for din/deres arbeidsplass</a:t>
            </a:r>
            <a:endParaRPr lang="nb-NO" sz="1400" dirty="0">
              <a:effectLst/>
            </a:endParaRPr>
          </a:p>
        </p:txBody>
      </p:sp>
      <p:pic>
        <p:nvPicPr>
          <p:cNvPr id="1026" name="Picture 2" descr="10-FAKTOR">
            <a:extLst>
              <a:ext uri="{FF2B5EF4-FFF2-40B4-BE49-F238E27FC236}">
                <a16:creationId xmlns:a16="http://schemas.microsoft.com/office/drawing/2014/main" id="{FEA78594-785F-430B-9DD3-9DDB3ADF0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3038" y="2424236"/>
            <a:ext cx="3898099" cy="248332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32909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4C6BF34-88FF-9841-B8CA-D0A953B4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</p:spPr>
        <p:txBody>
          <a:bodyPr anchor="b">
            <a:normAutofit/>
          </a:bodyPr>
          <a:lstStyle/>
          <a:p>
            <a:r>
              <a:rPr lang="nb-NO" b="1" dirty="0">
                <a:effectLst/>
              </a:rPr>
              <a:t>Faktor 2 - mestringstro</a:t>
            </a:r>
            <a:br>
              <a:rPr lang="no-NO" dirty="0">
                <a:effectLst/>
              </a:rPr>
            </a:b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65196BA-A1DE-674B-8134-E2DC70D0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434518"/>
            <a:ext cx="6457950" cy="476625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Jeg/ vi har nok kompetanse/erfaring til å takle jobben</a:t>
            </a:r>
            <a:endParaRPr lang="no-NO" sz="1400" dirty="0">
              <a:effectLst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400" dirty="0">
                <a:effectLst/>
              </a:rPr>
              <a:t>Jeg</a:t>
            </a:r>
            <a:r>
              <a:rPr lang="nb-NO" sz="1400" dirty="0">
                <a:effectLst/>
              </a:rPr>
              <a:t>/vi</a:t>
            </a:r>
            <a:r>
              <a:rPr lang="no-NO" sz="1400" dirty="0">
                <a:effectLst/>
              </a:rPr>
              <a:t> vet når mine oppgaver er løst godt nok</a:t>
            </a: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Jeg/vi får faglige utfordringer i jobben </a:t>
            </a: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Jeg/vi opplever å mestrer oppgavene</a:t>
            </a:r>
            <a:endParaRPr lang="no-NO" sz="1400" dirty="0">
              <a:effectLst/>
            </a:endParaRP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>
                <a:effectLst/>
              </a:rPr>
              <a:t>Påstandene brukes i Gruppesamtalen for å få til en god dialog og forståelse av faktoren </a:t>
            </a:r>
            <a:r>
              <a:rPr lang="nb-NO" sz="1400" i="1" dirty="0">
                <a:effectLst/>
              </a:rPr>
              <a:t>Mestringstro</a:t>
            </a:r>
            <a:r>
              <a:rPr lang="nb-NO" sz="1400" dirty="0">
                <a:effectLst/>
              </a:rPr>
              <a:t> som dere ønsker å videreutvikle 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/>
              <a:t>Påstandene kan brukes ved begge disse spørsmålene som dere svarer på i Gruppesamtalen: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Hva er jeg/vi flinke til i forhold til å ha </a:t>
            </a:r>
            <a:r>
              <a:rPr lang="nb-NO" sz="1400" b="1" i="1" dirty="0">
                <a:effectLst/>
              </a:rPr>
              <a:t>Mestringstro</a:t>
            </a:r>
            <a:r>
              <a:rPr lang="nb-NO" sz="1400" b="1" i="0" dirty="0">
                <a:effectLst/>
              </a:rPr>
              <a:t>?  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Hvordan ønsker jeg/vi å ha det på arbeidsplassen i forhold til å ha </a:t>
            </a:r>
            <a:r>
              <a:rPr lang="nb-NO" sz="1400" b="1" i="1" dirty="0">
                <a:effectLst/>
              </a:rPr>
              <a:t>Mestringstro</a:t>
            </a:r>
            <a:r>
              <a:rPr lang="nb-NO" sz="1400" b="1" i="0" dirty="0">
                <a:effectLst/>
              </a:rPr>
              <a:t>?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400" b="1" dirty="0"/>
              <a:t>Husk det er spørsmålene i Gruppesamtalen dere skal svare på</a:t>
            </a:r>
            <a:r>
              <a:rPr lang="nb-NO" sz="1400" dirty="0"/>
              <a:t>, påstandene er kun til hjelp i dialogen. Dere må gjerne finne egne påstander å drøfte rundt. Det viktigste er at dette er til nytte for din/deres arbeidsplass</a:t>
            </a:r>
            <a:endParaRPr lang="nb-NO" sz="1400" dirty="0">
              <a:effectLst/>
            </a:endParaRPr>
          </a:p>
        </p:txBody>
      </p:sp>
      <p:pic>
        <p:nvPicPr>
          <p:cNvPr id="2052" name="Picture 4" descr="10-FAKTOR">
            <a:extLst>
              <a:ext uri="{FF2B5EF4-FFF2-40B4-BE49-F238E27FC236}">
                <a16:creationId xmlns:a16="http://schemas.microsoft.com/office/drawing/2014/main" id="{D45C954C-5661-43B6-A45D-308EE76A2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7738" y="2578344"/>
            <a:ext cx="4343400" cy="267286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9022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4C6BF34-88FF-9841-B8CA-D0A953B4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</p:spPr>
        <p:txBody>
          <a:bodyPr anchor="b">
            <a:normAutofit/>
          </a:bodyPr>
          <a:lstStyle/>
          <a:p>
            <a:r>
              <a:rPr lang="nb-NO" b="1" dirty="0">
                <a:effectLst/>
              </a:rPr>
              <a:t>Faktor 3 – Selvstendighet/autonomi</a:t>
            </a:r>
            <a:br>
              <a:rPr lang="no-NO" dirty="0">
                <a:effectLst/>
              </a:rPr>
            </a:b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65196BA-A1DE-674B-8134-E2DC70D0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426128"/>
            <a:ext cx="6457950" cy="4924338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  <a:cs typeface="Times New Roman" panose="02020603050405020304" pitchFamily="18" charset="0"/>
              </a:rPr>
              <a:t>Jeg/vi opplever tillit til å jobbe selvstendig</a:t>
            </a:r>
            <a:endParaRPr lang="no-NO" sz="1400" dirty="0">
              <a:effectLst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400" dirty="0">
                <a:effectLst/>
                <a:cs typeface="Times New Roman" panose="02020603050405020304" pitchFamily="18" charset="0"/>
              </a:rPr>
              <a:t>Jeg</a:t>
            </a:r>
            <a:r>
              <a:rPr lang="nb-NO" sz="1400" dirty="0">
                <a:effectLst/>
                <a:cs typeface="Times New Roman" panose="02020603050405020304" pitchFamily="18" charset="0"/>
              </a:rPr>
              <a:t>/vi</a:t>
            </a:r>
            <a:r>
              <a:rPr lang="no-NO" sz="1400" dirty="0">
                <a:effectLst/>
                <a:cs typeface="Times New Roman" panose="02020603050405020304" pitchFamily="18" charset="0"/>
              </a:rPr>
              <a:t> kan selv planlegge hva jeg skal gjøre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  <a:cs typeface="Times New Roman" panose="02020603050405020304" pitchFamily="18" charset="0"/>
              </a:rPr>
              <a:t>Jeg har oversikt over arbeidsoppgaver</a:t>
            </a:r>
            <a:endParaRPr lang="no-NO" sz="1400" dirty="0">
              <a:effectLst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400" dirty="0">
                <a:effectLst/>
                <a:cs typeface="Times New Roman" panose="02020603050405020304" pitchFamily="18" charset="0"/>
              </a:rPr>
              <a:t>Jeg</a:t>
            </a:r>
            <a:r>
              <a:rPr lang="nb-NO" sz="1400" dirty="0">
                <a:effectLst/>
                <a:cs typeface="Times New Roman" panose="02020603050405020304" pitchFamily="18" charset="0"/>
              </a:rPr>
              <a:t>/vi</a:t>
            </a:r>
            <a:r>
              <a:rPr lang="no-NO" sz="1400" dirty="0">
                <a:effectLst/>
                <a:cs typeface="Times New Roman" panose="02020603050405020304" pitchFamily="18" charset="0"/>
              </a:rPr>
              <a:t> har stor innflytelse på eget arbeid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>
                <a:effectLst/>
              </a:rPr>
              <a:t>Påstandene brukes i Gruppesamtalen for å få til en god dialog og forståelse av faktoren </a:t>
            </a:r>
            <a:r>
              <a:rPr lang="nb-NO" sz="1400" i="1" dirty="0"/>
              <a:t>S</a:t>
            </a:r>
            <a:r>
              <a:rPr lang="nb-NO" sz="1400" i="1" dirty="0">
                <a:effectLst/>
              </a:rPr>
              <a:t>elvstendighet</a:t>
            </a:r>
            <a:r>
              <a:rPr lang="nb-NO" sz="1400" dirty="0">
                <a:effectLst/>
              </a:rPr>
              <a:t> som dere ønsker å videreutvikle 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/>
              <a:t>Påstandene kan brukes ved begge disse spørsmålene som dere svarer på i Gruppesamtalen: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Hva er jeg/vi flinke til i forhold til </a:t>
            </a:r>
            <a:r>
              <a:rPr lang="nb-NO" sz="1400" b="1" i="1" dirty="0">
                <a:effectLst/>
              </a:rPr>
              <a:t>å jobbe selvstendig</a:t>
            </a:r>
            <a:r>
              <a:rPr lang="nb-NO" sz="1400" b="1" i="0" dirty="0">
                <a:effectLst/>
              </a:rPr>
              <a:t>?  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Hvordan ønsker jeg/vi å ha det på arbeidsplassen i forhold til </a:t>
            </a:r>
            <a:r>
              <a:rPr lang="nb-NO" sz="1400" b="1" i="1" dirty="0">
                <a:effectLst/>
              </a:rPr>
              <a:t>å ha selvstendighet i jobben</a:t>
            </a:r>
            <a:r>
              <a:rPr lang="nb-NO" sz="1400" b="1" i="0" dirty="0">
                <a:effectLst/>
              </a:rPr>
              <a:t>?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400" dirty="0"/>
              <a:t>Husk det er spørsmålene i Gruppesamtalen dere skal svare på, påstandene er kun til hjelp i dialogen. Dere må gjerne finne egne påstander å drøfte rundt. Det viktigste er at dette er til nytte for din/deres arbeidsplass</a:t>
            </a:r>
            <a:endParaRPr lang="nb-NO" sz="1400" dirty="0">
              <a:effectLst/>
            </a:endParaRPr>
          </a:p>
        </p:txBody>
      </p:sp>
      <p:pic>
        <p:nvPicPr>
          <p:cNvPr id="4098" name="Picture 2" descr="10-FAKTOR">
            <a:extLst>
              <a:ext uri="{FF2B5EF4-FFF2-40B4-BE49-F238E27FC236}">
                <a16:creationId xmlns:a16="http://schemas.microsoft.com/office/drawing/2014/main" id="{112993F1-56EE-4FFE-8F19-DACF5FA4B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7738" y="2566035"/>
            <a:ext cx="4343400" cy="269748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58010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4C6BF34-88FF-9841-B8CA-D0A953B4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</p:spPr>
        <p:txBody>
          <a:bodyPr anchor="b">
            <a:normAutofit/>
          </a:bodyPr>
          <a:lstStyle/>
          <a:p>
            <a:r>
              <a:rPr lang="nb-NO" b="1" dirty="0">
                <a:effectLst/>
              </a:rPr>
              <a:t>Faktor 4 – Bruk av kompetanse</a:t>
            </a:r>
            <a:br>
              <a:rPr lang="no-NO" dirty="0">
                <a:effectLst/>
              </a:rPr>
            </a:b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65196BA-A1DE-674B-8134-E2DC70D0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367406"/>
            <a:ext cx="6638501" cy="483336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Jeg/vi får benyttet kompetansen i jobben</a:t>
            </a:r>
            <a:endParaRPr lang="no-NO" sz="1400" dirty="0">
              <a:effectLst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400" dirty="0">
                <a:effectLst/>
              </a:rPr>
              <a:t>Jeg</a:t>
            </a:r>
            <a:r>
              <a:rPr lang="nb-NO" sz="1400" dirty="0">
                <a:effectLst/>
              </a:rPr>
              <a:t>/vi</a:t>
            </a:r>
            <a:r>
              <a:rPr lang="no-NO" sz="1400" dirty="0">
                <a:effectLst/>
              </a:rPr>
              <a:t> får faglige utfordringer i jobben </a:t>
            </a:r>
            <a:r>
              <a:rPr lang="nb-NO" sz="1400" dirty="0">
                <a:effectLst/>
              </a:rPr>
              <a:t>ut fra min/vår kompetanse</a:t>
            </a:r>
            <a:endParaRPr lang="no-NO" sz="1400" dirty="0">
              <a:effectLst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Jeg/vi får god bruk av erfaringen som jeg/vi har opparbeidet oss</a:t>
            </a:r>
            <a:endParaRPr lang="no-NO" sz="1400" dirty="0">
              <a:effectLst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 nytte av kompetanseheving (eks kurs/</a:t>
            </a:r>
            <a:r>
              <a:rPr lang="nb-NO" sz="1400" dirty="0" err="1">
                <a:effectLst/>
              </a:rPr>
              <a:t>vidererutdanning</a:t>
            </a:r>
            <a:r>
              <a:rPr lang="nb-NO" sz="1400" dirty="0">
                <a:effectLst/>
              </a:rPr>
              <a:t>) som jeg har tatt</a:t>
            </a:r>
            <a:endParaRPr lang="no-NO" sz="1400" dirty="0">
              <a:effectLst/>
            </a:endParaRP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>
                <a:effectLst/>
              </a:rPr>
              <a:t>Påstandene kan brukes i Gruppesamtalen for å få til en god dialog og forståelse av faktoren </a:t>
            </a:r>
            <a:r>
              <a:rPr lang="nb-NO" sz="1400" i="1" dirty="0">
                <a:effectLst/>
              </a:rPr>
              <a:t>Bruk av kompetanse </a:t>
            </a:r>
            <a:r>
              <a:rPr lang="nb-NO" sz="1400" dirty="0">
                <a:effectLst/>
              </a:rPr>
              <a:t>som dere ønsker å videreutvikle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/>
              <a:t>Påstandene kan brukes ved begge disse spørsmålene som dere svarer på i Gruppesamtalen: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Hva er jeg/vi flinke til i forhold til </a:t>
            </a:r>
            <a:r>
              <a:rPr lang="nb-NO" sz="1400" b="1" i="1" dirty="0">
                <a:effectLst/>
              </a:rPr>
              <a:t>å få brukt kompetansen vår? </a:t>
            </a:r>
            <a:endParaRPr lang="nb-NO" sz="1400" b="1" i="0" dirty="0">
              <a:effectLst/>
            </a:endParaRP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Hvordan ønsker jeg/vi å ha det på arbeidsplassen i forhold til </a:t>
            </a:r>
            <a:r>
              <a:rPr lang="nb-NO" sz="1400" b="1" i="1" dirty="0">
                <a:effectLst/>
              </a:rPr>
              <a:t>å få brukt kompetansen</a:t>
            </a:r>
            <a:r>
              <a:rPr lang="nb-NO" sz="1400" b="1" i="0" dirty="0">
                <a:effectLst/>
              </a:rPr>
              <a:t>?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400" dirty="0"/>
              <a:t>Husk det er spørsmålene i Gruppesamtalen dere skal svare på, påstandene er kun til hjelp i dialogen. Dere må gjerne finne egne påstander å drøfte rundt. Det viktigste er at dette er til nytte for din/deres arbeidsplass</a:t>
            </a:r>
            <a:endParaRPr lang="nb-NO" sz="1400" dirty="0">
              <a:effectLst/>
            </a:endParaRPr>
          </a:p>
        </p:txBody>
      </p:sp>
      <p:pic>
        <p:nvPicPr>
          <p:cNvPr id="5124" name="Picture 4" descr="10-FAKTOR">
            <a:extLst>
              <a:ext uri="{FF2B5EF4-FFF2-40B4-BE49-F238E27FC236}">
                <a16:creationId xmlns:a16="http://schemas.microsoft.com/office/drawing/2014/main" id="{24C6D825-7413-45E0-A7BD-373C1F119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1428" y="2995737"/>
            <a:ext cx="3889710" cy="155948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13425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4C6BF34-88FF-9841-B8CA-D0A953B4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</p:spPr>
        <p:txBody>
          <a:bodyPr anchor="b">
            <a:normAutofit/>
          </a:bodyPr>
          <a:lstStyle/>
          <a:p>
            <a:r>
              <a:rPr lang="nb-NO" b="1" dirty="0">
                <a:effectLst/>
              </a:rPr>
              <a:t>Faktor 5 – Mestringsorientert ledelse</a:t>
            </a:r>
            <a:br>
              <a:rPr lang="no-NO" dirty="0">
                <a:effectLst/>
              </a:rPr>
            </a:b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65196BA-A1DE-674B-8134-E2DC70D0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628774"/>
            <a:ext cx="6457950" cy="4572001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cs typeface="Times New Roman" panose="02020603050405020304" pitchFamily="18" charset="0"/>
              </a:rPr>
              <a:t>Leder legger </a:t>
            </a:r>
            <a:r>
              <a:rPr lang="nb-NO" sz="1600" dirty="0" err="1">
                <a:effectLst/>
                <a:cs typeface="Times New Roman" panose="02020603050405020304" pitchFamily="18" charset="0"/>
              </a:rPr>
              <a:t>tilrette</a:t>
            </a:r>
            <a:r>
              <a:rPr lang="nb-NO" sz="1600" dirty="0">
                <a:effectLst/>
                <a:cs typeface="Times New Roman" panose="02020603050405020304" pitchFamily="18" charset="0"/>
              </a:rPr>
              <a:t> for at jeg kan mestre mine oppgaver</a:t>
            </a:r>
            <a:endParaRPr lang="no-NO" sz="1600" dirty="0">
              <a:effectLst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cs typeface="Times New Roman" panose="02020603050405020304" pitchFamily="18" charset="0"/>
              </a:rPr>
              <a:t>Leder legger vekt på at vi spiller hverandre gode</a:t>
            </a:r>
            <a:endParaRPr lang="no-NO" sz="1600" dirty="0">
              <a:effectLst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600" dirty="0">
                <a:effectLst/>
                <a:cs typeface="Times New Roman" panose="02020603050405020304" pitchFamily="18" charset="0"/>
              </a:rPr>
              <a:t>Lederne er flinke til å rose meg når jeg oppnår resultater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600" dirty="0">
                <a:effectLst/>
                <a:cs typeface="Times New Roman" panose="02020603050405020304" pitchFamily="18" charset="0"/>
              </a:rPr>
              <a:t>Lederne er flinke til å gi tilbakemelding på arbeidet mitt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200" dirty="0">
                <a:effectLst/>
              </a:rPr>
              <a:t>Påstandene kan brukes i Gruppesamtalen for å få til en god dialog og forståelse av faktoren </a:t>
            </a:r>
            <a:r>
              <a:rPr lang="nb-NO" sz="1200" i="1" dirty="0">
                <a:effectLst/>
              </a:rPr>
              <a:t>Mestringsorientertledelse</a:t>
            </a:r>
            <a:r>
              <a:rPr lang="nb-NO" sz="1200" dirty="0">
                <a:effectLst/>
              </a:rPr>
              <a:t> som dere ønsker å videreutvikle. 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200" dirty="0"/>
              <a:t>Påstandene kan brukes ved begge disse spørsmålene som dere svarer på i Gruppesamtalen: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200" b="1" i="0" dirty="0">
                <a:effectLst/>
              </a:rPr>
              <a:t>Hva er bra til i forhold til mestringsorientertledelse hos oss?  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200" b="1" i="0" dirty="0">
                <a:effectLst/>
              </a:rPr>
              <a:t>Hvordan ønsker jeg/vi at mestringsorientert skal være i praksis hos oss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200" dirty="0"/>
              <a:t>Husk det er spørsmålene i Gruppesamtalen dere skal svare på, påstandene er kun til hjelp i dialogen. Dere må gjerne finne egne påstander å drøfte rundt. Det viktigste er at dette er til nytte for din/deres arbeidsplass</a:t>
            </a:r>
            <a:endParaRPr lang="nb-NO" sz="1200" dirty="0">
              <a:effectLst/>
            </a:endParaRPr>
          </a:p>
        </p:txBody>
      </p:sp>
      <p:pic>
        <p:nvPicPr>
          <p:cNvPr id="7170" name="Picture 2" descr="Mestringsorientert ledelse">
            <a:extLst>
              <a:ext uri="{FF2B5EF4-FFF2-40B4-BE49-F238E27FC236}">
                <a16:creationId xmlns:a16="http://schemas.microsoft.com/office/drawing/2014/main" id="{57728BFB-3ACB-4934-A2F2-C04519802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7738" y="2243584"/>
            <a:ext cx="4343400" cy="334238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12495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4C6BF34-88FF-9841-B8CA-D0A953B4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</p:spPr>
        <p:txBody>
          <a:bodyPr anchor="b">
            <a:normAutofit/>
          </a:bodyPr>
          <a:lstStyle/>
          <a:p>
            <a:r>
              <a:rPr lang="nb-NO" b="1" dirty="0">
                <a:effectLst/>
              </a:rPr>
              <a:t>Faktor 6 - Rolleklarhet</a:t>
            </a:r>
            <a:br>
              <a:rPr lang="no-NO" dirty="0">
                <a:effectLst/>
              </a:rPr>
            </a:b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65196BA-A1DE-674B-8134-E2DC70D0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628774"/>
            <a:ext cx="6457950" cy="4572001"/>
          </a:xfrm>
        </p:spPr>
        <p:txBody>
          <a:bodyPr>
            <a:normAutofit fontScale="925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500" dirty="0">
                <a:effectLst/>
                <a:cs typeface="Times New Roman" panose="02020603050405020304" pitchFamily="18" charset="0"/>
              </a:rPr>
              <a:t>Jeg/vi opplever at mine arbeidsoppgavene er tydelig avklart</a:t>
            </a:r>
            <a:endParaRPr lang="no-NO" sz="1500" dirty="0">
              <a:effectLst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500" dirty="0">
                <a:effectLst/>
                <a:cs typeface="Times New Roman" panose="02020603050405020304" pitchFamily="18" charset="0"/>
              </a:rPr>
              <a:t>Jeg</a:t>
            </a:r>
            <a:r>
              <a:rPr lang="nb-NO" sz="1500" dirty="0">
                <a:effectLst/>
                <a:cs typeface="Times New Roman" panose="02020603050405020304" pitchFamily="18" charset="0"/>
              </a:rPr>
              <a:t>/vi</a:t>
            </a:r>
            <a:r>
              <a:rPr lang="no-NO" sz="1500" dirty="0">
                <a:effectLst/>
                <a:cs typeface="Times New Roman" panose="02020603050405020304" pitchFamily="18" charset="0"/>
              </a:rPr>
              <a:t> får relevant og tydelig informasjon om forhold som har betydning for jobben min.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500" dirty="0">
                <a:effectLst/>
                <a:cs typeface="Times New Roman" panose="02020603050405020304" pitchFamily="18" charset="0"/>
              </a:rPr>
              <a:t>Det er klare mål for den jobber jeg</a:t>
            </a:r>
            <a:r>
              <a:rPr lang="nb-NO" sz="1500" dirty="0">
                <a:effectLst/>
                <a:cs typeface="Times New Roman" panose="02020603050405020304" pitchFamily="18" charset="0"/>
              </a:rPr>
              <a:t>/vi</a:t>
            </a:r>
            <a:r>
              <a:rPr lang="no-NO" sz="1500" dirty="0">
                <a:effectLst/>
                <a:cs typeface="Times New Roman" panose="02020603050405020304" pitchFamily="18" charset="0"/>
              </a:rPr>
              <a:t> gjør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500" dirty="0">
                <a:effectLst/>
                <a:cs typeface="Times New Roman" panose="02020603050405020304" pitchFamily="18" charset="0"/>
              </a:rPr>
              <a:t>Jeg</a:t>
            </a:r>
            <a:r>
              <a:rPr lang="nb-NO" sz="1500" dirty="0">
                <a:effectLst/>
                <a:cs typeface="Times New Roman" panose="02020603050405020304" pitchFamily="18" charset="0"/>
              </a:rPr>
              <a:t>/vi</a:t>
            </a:r>
            <a:r>
              <a:rPr lang="no-NO" sz="1500" dirty="0">
                <a:effectLst/>
                <a:cs typeface="Times New Roman" panose="02020603050405020304" pitchFamily="18" charset="0"/>
              </a:rPr>
              <a:t> har oversikt over arbeidsoppgavene mine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>
                <a:effectLst/>
              </a:rPr>
              <a:t>Påstandene brukes i Gruppesamtalen for å få til en god dialog og forståelse av faktoren </a:t>
            </a:r>
            <a:r>
              <a:rPr lang="nb-NO" sz="1400" i="1" dirty="0">
                <a:effectLst/>
              </a:rPr>
              <a:t>Rolleklarhet </a:t>
            </a:r>
            <a:r>
              <a:rPr lang="nb-NO" sz="1400" dirty="0">
                <a:effectLst/>
              </a:rPr>
              <a:t>som dere ønsker å videreutvikle. 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/>
              <a:t>Påstandene kan brukes ved begge disse spørsmålene som dere svarer på i Gruppesamtalen: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Hva er jeg/vi flinke til i forhold til </a:t>
            </a:r>
            <a:r>
              <a:rPr lang="nb-NO" sz="1400" b="1" i="1" dirty="0">
                <a:effectLst/>
              </a:rPr>
              <a:t>Rolleklarhet</a:t>
            </a:r>
            <a:r>
              <a:rPr lang="nb-NO" sz="1400" b="1" i="0" dirty="0">
                <a:effectLst/>
              </a:rPr>
              <a:t>?  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Hvordan ønsker jeg/vi å ha det på arbeidsplassen i forhold til </a:t>
            </a:r>
            <a:r>
              <a:rPr lang="nb-NO" sz="1400" b="1" i="1" dirty="0">
                <a:effectLst/>
              </a:rPr>
              <a:t>Rolleklarhet</a:t>
            </a:r>
            <a:r>
              <a:rPr lang="nb-NO" sz="1400" b="1" i="0" dirty="0">
                <a:effectLst/>
              </a:rPr>
              <a:t>?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400" dirty="0"/>
              <a:t>Husk det er spørsmålene i Gruppesamtalen dere skal svare på, påstandene er kun til hjelp i dialogen. Dere må gjerne finne egne påstander å drøfte rundt. Det viktigste er at dette er til nytte for din/deres arbeidsplass</a:t>
            </a:r>
            <a:endParaRPr lang="nb-NO" sz="1400" dirty="0">
              <a:effectLst/>
            </a:endParaRPr>
          </a:p>
        </p:txBody>
      </p:sp>
      <p:pic>
        <p:nvPicPr>
          <p:cNvPr id="6146" name="Picture 2" descr="10-FAKTOR">
            <a:extLst>
              <a:ext uri="{FF2B5EF4-FFF2-40B4-BE49-F238E27FC236}">
                <a16:creationId xmlns:a16="http://schemas.microsoft.com/office/drawing/2014/main" id="{1A76F123-456B-4773-B771-C7B4B8693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7738" y="2308882"/>
            <a:ext cx="4343400" cy="321178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4228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4C6BF34-88FF-9841-B8CA-D0A953B4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</p:spPr>
        <p:txBody>
          <a:bodyPr anchor="b">
            <a:normAutofit/>
          </a:bodyPr>
          <a:lstStyle/>
          <a:p>
            <a:r>
              <a:rPr lang="nb-NO" b="1" dirty="0">
                <a:effectLst/>
              </a:rPr>
              <a:t>Faktor 7 – Relevant Kompetanseutvikling</a:t>
            </a:r>
            <a:br>
              <a:rPr lang="no-NO" dirty="0">
                <a:effectLst/>
              </a:rPr>
            </a:b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65196BA-A1DE-674B-8134-E2DC70D0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628774"/>
            <a:ext cx="6457950" cy="4572001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Jeg/vi får faglig utfordringer i jobben </a:t>
            </a: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o-NO" sz="1400" dirty="0">
                <a:effectLst/>
              </a:rPr>
              <a:t>Jeg</a:t>
            </a:r>
            <a:r>
              <a:rPr lang="nb-NO" sz="1400" dirty="0">
                <a:effectLst/>
              </a:rPr>
              <a:t>/vi</a:t>
            </a:r>
            <a:r>
              <a:rPr lang="no-NO" sz="1400" dirty="0">
                <a:effectLst/>
              </a:rPr>
              <a:t> har gode utviklingsmuligheter i jobben</a:t>
            </a: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Jeg/vi får kompetanseheving som er viktig for jobben 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>
                <a:effectLst/>
              </a:rPr>
              <a:t>Påstandene kan brukes i Gruppesamtalen for å få til en god dialog og forståelse av faktoren </a:t>
            </a:r>
            <a:r>
              <a:rPr lang="nb-NO" sz="1400" i="1" dirty="0">
                <a:effectLst/>
              </a:rPr>
              <a:t>Kompetanseutvikling</a:t>
            </a:r>
            <a:r>
              <a:rPr lang="nb-NO" sz="1400" dirty="0">
                <a:effectLst/>
              </a:rPr>
              <a:t> som dere ønsker å videreutvikle. 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/>
              <a:t>Påstandene kan brukes ved begge disse spørsmålene som dere svarer på i Gruppesamtalen: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Hva er jeg/vi flinke til i forhold til </a:t>
            </a:r>
            <a:r>
              <a:rPr lang="nb-NO" sz="1400" b="1" i="1" dirty="0">
                <a:effectLst/>
              </a:rPr>
              <a:t>utvikling av kompetanse</a:t>
            </a:r>
            <a:r>
              <a:rPr lang="nb-NO" sz="1400" b="1" i="0" dirty="0">
                <a:effectLst/>
              </a:rPr>
              <a:t>?  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Hvordan ønsker jeg/vi å ha det på arbeidsplassen i forhold til </a:t>
            </a:r>
            <a:r>
              <a:rPr lang="nb-NO" sz="1400" b="1" i="1" dirty="0">
                <a:effectLst/>
              </a:rPr>
              <a:t>utvikling av kompetanse</a:t>
            </a:r>
            <a:r>
              <a:rPr lang="nb-NO" sz="1400" b="1" i="0" dirty="0">
                <a:effectLst/>
              </a:rPr>
              <a:t>?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400" dirty="0"/>
              <a:t>Husk det er spørsmålene i Gruppesamtalen dere skal svare på, påstandene er kun til hjelp i dialogen. Dere må gjerne finne egne påstander å drøfte rundt. Det viktigste er at dette er til nytte for din/deres arbeidsplass</a:t>
            </a:r>
            <a:endParaRPr lang="nb-NO" sz="1400" dirty="0">
              <a:effectLst/>
            </a:endParaRPr>
          </a:p>
        </p:txBody>
      </p:sp>
      <p:pic>
        <p:nvPicPr>
          <p:cNvPr id="10242" name="Picture 2" descr="10 – Faktor Medarbeiderundersøkelse Følg Opp Sammen - 17.09.2019: Kursets  forside">
            <a:extLst>
              <a:ext uri="{FF2B5EF4-FFF2-40B4-BE49-F238E27FC236}">
                <a16:creationId xmlns:a16="http://schemas.microsoft.com/office/drawing/2014/main" id="{5988FD1F-E249-499E-82C5-C2931804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7738" y="2888647"/>
            <a:ext cx="4343400" cy="205225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3542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4C6BF34-88FF-9841-B8CA-D0A953B4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</p:spPr>
        <p:txBody>
          <a:bodyPr anchor="b">
            <a:normAutofit/>
          </a:bodyPr>
          <a:lstStyle/>
          <a:p>
            <a:r>
              <a:rPr lang="nb-NO" b="1" dirty="0">
                <a:effectLst/>
              </a:rPr>
              <a:t>Faktor </a:t>
            </a:r>
            <a:r>
              <a:rPr lang="nb-NO" b="1" dirty="0"/>
              <a:t>8</a:t>
            </a:r>
            <a:r>
              <a:rPr lang="nb-NO" b="1" dirty="0">
                <a:effectLst/>
              </a:rPr>
              <a:t> - Fleksibilitetsvilje</a:t>
            </a:r>
            <a:br>
              <a:rPr lang="no-NO" dirty="0">
                <a:effectLst/>
              </a:rPr>
            </a:b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65196BA-A1DE-674B-8134-E2DC70D0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628774"/>
            <a:ext cx="6457950" cy="4572001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Jeg/vi er endringsvillig og fleksibel</a:t>
            </a:r>
            <a:endParaRPr lang="no-NO" sz="1400" dirty="0">
              <a:effectLst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Jeg/vi kan tilpasse meg nye måter å jobbe på</a:t>
            </a:r>
            <a:endParaRPr lang="no-NO" sz="1400" dirty="0">
              <a:effectLst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Jeg kan bidra til nye måter å løse oppgaver på </a:t>
            </a:r>
            <a:endParaRPr lang="no-NO" sz="1400" dirty="0">
              <a:effectLst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400" dirty="0">
                <a:effectLst/>
              </a:rPr>
              <a:t>Vi har mange baller i lufta samtidig</a:t>
            </a:r>
            <a:endParaRPr lang="no-NO" sz="1400" dirty="0">
              <a:effectLst/>
            </a:endParaRP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>
                <a:effectLst/>
              </a:rPr>
              <a:t>Påstandene kan brukes i Gruppesamtalen for å få til en god dialog og forståelse av faktoren Fleksibilitetsvilje som dere ønsker å videreutvikle. </a:t>
            </a:r>
          </a:p>
          <a:p>
            <a:pPr marL="0" lvl="0" indent="0">
              <a:lnSpc>
                <a:spcPct val="9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nb-NO" sz="1400" dirty="0"/>
              <a:t>Påstandene kan brukes ved begge disse spørsmålene som dere svarer på i Gruppesamtalen: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Hva er jeg/vi flinke til i forhold til </a:t>
            </a:r>
            <a:r>
              <a:rPr lang="nb-NO" sz="1400" b="1" i="1" dirty="0"/>
              <a:t>Fleksibilitetsvilje</a:t>
            </a:r>
            <a:r>
              <a:rPr lang="nb-NO" sz="1400" b="1" i="0" dirty="0">
                <a:effectLst/>
              </a:rPr>
              <a:t>?  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nb-NO" sz="1400" b="1" i="0" dirty="0">
                <a:effectLst/>
              </a:rPr>
              <a:t>Hvordan ønsker jeg/vi å ha det på arbeidsplassen i forhold til </a:t>
            </a:r>
            <a:r>
              <a:rPr lang="nb-NO" sz="1400" b="1" i="1" dirty="0">
                <a:effectLst/>
              </a:rPr>
              <a:t>Fleksibilitetsvilje</a:t>
            </a:r>
            <a:r>
              <a:rPr lang="nb-NO" sz="1400" b="1" i="0" dirty="0">
                <a:effectLst/>
              </a:rPr>
              <a:t>?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1400" dirty="0"/>
              <a:t>Husk det er spørsmålene i Gruppesamtalen dere skal svare på, påstandene er kun til hjelp i dialogen. Dere må gjerne finne egne påstander å drøfte rundt. Det viktigste er at dette er til nytte for din/deres arbeidsplass</a:t>
            </a:r>
            <a:endParaRPr lang="nb-NO" sz="1400" dirty="0">
              <a:effectLst/>
            </a:endParaRPr>
          </a:p>
        </p:txBody>
      </p:sp>
      <p:pic>
        <p:nvPicPr>
          <p:cNvPr id="8196" name="Picture 4" descr="10-FAKTOR. «En selvstendig og nyskapende kommunesektor» - PDF Free Download">
            <a:extLst>
              <a:ext uri="{FF2B5EF4-FFF2-40B4-BE49-F238E27FC236}">
                <a16:creationId xmlns:a16="http://schemas.microsoft.com/office/drawing/2014/main" id="{28FECC13-303D-49AB-9858-9F30DC97E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7738" y="2713868"/>
            <a:ext cx="4343400" cy="240181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703850614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352ACC34-4EA5-6F4D-9FF9-ADBB51923AB6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or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CF3A842E-D185-D547-848A-F56954112584}"/>
    </a:ext>
  </a:extLst>
</a:theme>
</file>

<file path=ppt/theme/theme3.xml><?xml version="1.0" encoding="utf-8"?>
<a:theme xmlns:a="http://schemas.openxmlformats.org/drawingml/2006/main" name="1_Kapittel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86E538C6-4A93-2A4D-9D02-6088FDB37524}"/>
    </a:ext>
  </a:extLst>
</a:theme>
</file>

<file path=ppt/theme/theme4.xml><?xml version="1.0" encoding="utf-8"?>
<a:theme xmlns:a="http://schemas.openxmlformats.org/drawingml/2006/main" name="1_Tekst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A6160676-EF4C-6B4C-A02D-AB04EC861830}"/>
    </a:ext>
  </a:extLst>
</a:theme>
</file>

<file path=ppt/theme/theme5.xml><?xml version="1.0" encoding="utf-8"?>
<a:theme xmlns:a="http://schemas.openxmlformats.org/drawingml/2006/main" name="Kapittel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5A7C4A88-F7B9-9E40-B081-EDC3E04A985E}"/>
    </a:ext>
  </a:extLst>
</a:theme>
</file>

<file path=ppt/theme/theme6.xml><?xml version="1.0" encoding="utf-8"?>
<a:theme xmlns:a="http://schemas.openxmlformats.org/drawingml/2006/main" name="Tekst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03508272-B20E-E24F-9D79-FE5964FA70CE}"/>
    </a:ext>
  </a:extLst>
</a:theme>
</file>

<file path=ppt/theme/theme7.xml><?xml version="1.0" encoding="utf-8"?>
<a:theme xmlns:a="http://schemas.openxmlformats.org/drawingml/2006/main" name="Blank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A944E547-BA77-A447-B262-C8FB5C4CD7A9}"/>
    </a:ext>
  </a:extLst>
</a:theme>
</file>

<file path=ppt/theme/theme8.xml><?xml version="1.0" encoding="utf-8"?>
<a:theme xmlns:a="http://schemas.openxmlformats.org/drawingml/2006/main" name="1_Blank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561798A6-E123-7643-AA7B-7CEFC1B7E0CF}"/>
    </a:ext>
  </a:extLst>
</a:theme>
</file>

<file path=ppt/theme/theme9.xml><?xml version="1.0" encoding="utf-8"?>
<a:theme xmlns:a="http://schemas.openxmlformats.org/drawingml/2006/main" name="Avslutningside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C2EB5B64-CBEA-5949-B540-DEEC6420F54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5EF7DB2996184A979BC35C40F4C46A" ma:contentTypeVersion="5" ma:contentTypeDescription="Opprett et nytt dokument." ma:contentTypeScope="" ma:versionID="b880626e974961843f6756b5060dc5b1">
  <xsd:schema xmlns:xsd="http://www.w3.org/2001/XMLSchema" xmlns:xs="http://www.w3.org/2001/XMLSchema" xmlns:p="http://schemas.microsoft.com/office/2006/metadata/properties" xmlns:ns2="b507e3c4-36d3-40e6-8c6e-23dd1376a09a" xmlns:ns3="7d1d0f74-0fa4-4c22-b776-e96004f0ec97" targetNamespace="http://schemas.microsoft.com/office/2006/metadata/properties" ma:root="true" ma:fieldsID="52e930bce14d0fe7923f41bdb2bf7442" ns2:_="" ns3:_="">
    <xsd:import namespace="b507e3c4-36d3-40e6-8c6e-23dd1376a09a"/>
    <xsd:import namespace="7d1d0f74-0fa4-4c22-b776-e96004f0ec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07e3c4-36d3-40e6-8c6e-23dd1376a0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1d0f74-0fa4-4c22-b776-e96004f0ec9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3B845C-5CE0-4FE4-92EF-45E231974B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07e3c4-36d3-40e6-8c6e-23dd1376a09a"/>
    <ds:schemaRef ds:uri="7d1d0f74-0fa4-4c22-b776-e96004f0ec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5A893D-FEC1-448D-93DD-1E5B848001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35B57E-51DD-481F-9EE8-FAB7412C401C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7d1d0f74-0fa4-4c22-b776-e96004f0ec97"/>
    <ds:schemaRef ds:uri="b507e3c4-36d3-40e6-8c6e-23dd1376a09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Kristiansand kommune</Template>
  <TotalTime>268</TotalTime>
  <Words>1593</Words>
  <Application>Microsoft Office PowerPoint</Application>
  <PresentationFormat>Widescreen</PresentationFormat>
  <Paragraphs>105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9</vt:i4>
      </vt:variant>
      <vt:variant>
        <vt:lpstr>Lysbildetitler</vt:lpstr>
      </vt:variant>
      <vt:variant>
        <vt:i4>11</vt:i4>
      </vt:variant>
    </vt:vector>
  </HeadingPairs>
  <TitlesOfParts>
    <vt:vector size="24" baseType="lpstr">
      <vt:lpstr>Arial</vt:lpstr>
      <vt:lpstr>Calibri</vt:lpstr>
      <vt:lpstr>Verdana</vt:lpstr>
      <vt:lpstr>Wingdings</vt:lpstr>
      <vt:lpstr>Forsider</vt:lpstr>
      <vt:lpstr>1_Forsider</vt:lpstr>
      <vt:lpstr>1_Kapittelsider</vt:lpstr>
      <vt:lpstr>1_Tekstsider</vt:lpstr>
      <vt:lpstr>Kapittelsider</vt:lpstr>
      <vt:lpstr>Tekstsider</vt:lpstr>
      <vt:lpstr>Blank</vt:lpstr>
      <vt:lpstr>1_Blank</vt:lpstr>
      <vt:lpstr>Avslutningside</vt:lpstr>
      <vt:lpstr>Samtalekort til bruk i Gruppesamtale i 10-Faktor</vt:lpstr>
      <vt:lpstr>Faktor 1 - Oppgavemotivasjon </vt:lpstr>
      <vt:lpstr>Faktor 2 - mestringstro </vt:lpstr>
      <vt:lpstr>Faktor 3 – Selvstendighet/autonomi </vt:lpstr>
      <vt:lpstr>Faktor 4 – Bruk av kompetanse </vt:lpstr>
      <vt:lpstr>Faktor 5 – Mestringsorientert ledelse </vt:lpstr>
      <vt:lpstr>Faktor 6 - Rolleklarhet </vt:lpstr>
      <vt:lpstr>Faktor 7 – Relevant Kompetanseutvikling </vt:lpstr>
      <vt:lpstr>Faktor 8 - Fleksibilitetsvilje </vt:lpstr>
      <vt:lpstr>Faktor 9 - Mestringsklima </vt:lpstr>
      <vt:lpstr>Faktor 10 – Nytteorientert motivasjon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Sonja Abrahamsen Haukås</dc:creator>
  <cp:keywords/>
  <dc:description/>
  <cp:lastModifiedBy>Camilla Erland Aarnes</cp:lastModifiedBy>
  <cp:revision>3</cp:revision>
  <dcterms:created xsi:type="dcterms:W3CDTF">2022-01-26T06:28:40Z</dcterms:created>
  <dcterms:modified xsi:type="dcterms:W3CDTF">2022-01-26T14:06:03Z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0x010100525EF7DB2996184A979BC35C40F4C46A</vt:lpwstr>
  </property>
</Properties>
</file>