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7" r:id="rId5"/>
    <p:sldId id="258" r:id="rId6"/>
    <p:sldId id="263" r:id="rId7"/>
    <p:sldId id="264" r:id="rId8"/>
    <p:sldId id="265" r:id="rId9"/>
    <p:sldId id="266" r:id="rId10"/>
    <p:sldId id="259" r:id="rId11"/>
    <p:sldId id="261" r:id="rId12"/>
    <p:sldId id="262" r:id="rId13"/>
    <p:sldId id="260" r:id="rId1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59"/>
    <p:restoredTop sz="96327"/>
  </p:normalViewPr>
  <p:slideViewPr>
    <p:cSldViewPr snapToGrid="0" snapToObjects="1">
      <p:cViewPr>
        <p:scale>
          <a:sx n="140" d="100"/>
          <a:sy n="140" d="100"/>
        </p:scale>
        <p:origin x="-272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99234E6-0950-C5CD-D584-D482AE9BCF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0C70F84-6573-BE16-D7D0-EFDA1075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19E13E1-0440-9D80-8588-4578A8FFA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067FB-0EA1-CB48-BC3B-89E4342B5365}" type="datetimeFigureOut">
              <a:rPr lang="nb-NO" smtClean="0"/>
              <a:t>02.12.2022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44414CE-8647-2B41-2A05-3337C3A30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4BB5F3C-EB92-F2EF-74B2-80877D6A7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A21EB-88D8-614C-ACEF-910714ABA1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80968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6B10ED0-55EF-5661-205B-215D9C5B5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6A238310-1C9A-06FB-FCEE-D32DA8DB6F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E9EF0AC-10F1-2369-2155-2FC51F8F7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067FB-0EA1-CB48-BC3B-89E4342B5365}" type="datetimeFigureOut">
              <a:rPr lang="nb-NO" smtClean="0"/>
              <a:t>02.12.2022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866E7D7-7575-BF12-FE11-4EC978DFD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368539C-152C-53D9-2001-0587AAE79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A21EB-88D8-614C-ACEF-910714ABA1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32275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E91D93E3-8279-8739-6C8B-B64C7CAC10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714CD4E3-1F3E-1232-DD02-4397ACBA66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15DF2ED-DD98-81AC-9129-685F9B280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067FB-0EA1-CB48-BC3B-89E4342B5365}" type="datetimeFigureOut">
              <a:rPr lang="nb-NO" smtClean="0"/>
              <a:t>02.12.2022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974B0EA-362B-8238-2FCA-AA949552F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2AE197D-ADF5-10AF-555F-75793249A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A21EB-88D8-614C-ACEF-910714ABA1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651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E2A1824-0FBB-E9A2-A815-1246F3B6C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4031E73-4782-B78E-4C99-D73A0B5B7F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945B111-E8CB-A744-9582-65940A340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067FB-0EA1-CB48-BC3B-89E4342B5365}" type="datetimeFigureOut">
              <a:rPr lang="nb-NO" smtClean="0"/>
              <a:t>02.12.2022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E347285-FF43-46A0-5BA2-72EC773B0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A154E7B-344F-9276-C1E2-8E273F4B1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A21EB-88D8-614C-ACEF-910714ABA1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3087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D9F9751-874F-A055-86E1-9835709D0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413E52B-B483-7FD8-90A6-A08CDF1AE8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41DE9AC-E994-69A8-B048-07CF9F8C2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067FB-0EA1-CB48-BC3B-89E4342B5365}" type="datetimeFigureOut">
              <a:rPr lang="nb-NO" smtClean="0"/>
              <a:t>02.12.2022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34AC059-4031-DCB0-B52A-0428B090C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33EF720-E216-4A78-4B32-EA13D65A7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A21EB-88D8-614C-ACEF-910714ABA1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9859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C2113C0-76F6-54BD-5249-BB0E64A50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2A25EF0-9718-9D00-B126-D2924EC1B1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02800B7-54CC-3ACC-61B1-A63988163C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275C192F-0CFE-819F-B560-47B96EC18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067FB-0EA1-CB48-BC3B-89E4342B5365}" type="datetimeFigureOut">
              <a:rPr lang="nb-NO" smtClean="0"/>
              <a:t>02.12.2022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8856E26-9079-535B-95F7-78F1340C1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0D0CFC4-3CB9-67A4-1C6E-03BF66D18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A21EB-88D8-614C-ACEF-910714ABA1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7820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1CF5161-693C-D495-5AA4-332C21A41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9EA4274-595A-053F-6518-297252DE67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AC48176-31C1-D359-D080-349578A574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6CC49EF-0C36-F7FC-11A4-41E6FD8E03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F95D27EF-397A-83F6-5C46-4A1CFC3F30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43C164E9-1C9C-5E6D-E3F5-5C0831DF1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067FB-0EA1-CB48-BC3B-89E4342B5365}" type="datetimeFigureOut">
              <a:rPr lang="nb-NO" smtClean="0"/>
              <a:t>02.12.2022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8B8AB8F-3469-AA66-2951-D8C2E96BB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EABA0D1A-F8AC-C94B-9DA4-FA8509973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A21EB-88D8-614C-ACEF-910714ABA1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19613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4D894AB-DAB3-309D-76AB-EA53EFE64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F36729D-55BA-6634-7FE3-80BBED5C5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067FB-0EA1-CB48-BC3B-89E4342B5365}" type="datetimeFigureOut">
              <a:rPr lang="nb-NO" smtClean="0"/>
              <a:t>02.12.2022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7A66F7E-0645-4496-FF27-765C49CF4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59B3CBE-322C-62AB-5352-61168FAE4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A21EB-88D8-614C-ACEF-910714ABA1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1987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9F196597-E81D-E25D-4BAC-8F80FADAB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067FB-0EA1-CB48-BC3B-89E4342B5365}" type="datetimeFigureOut">
              <a:rPr lang="nb-NO" smtClean="0"/>
              <a:t>02.12.2022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C9847CD-C7AF-4E4C-921F-E4DB16B80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60D8278-5609-E10D-ABBF-9D9458B17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A21EB-88D8-614C-ACEF-910714ABA1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9046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5B71E1E-4D77-C1DD-5847-CBB9123B8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EAFF27E-0EFF-BABC-4F2E-04E7B7925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17658A6-69DA-11A5-6228-5FC2768263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6260CE5-DD8D-2625-D482-86F980472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067FB-0EA1-CB48-BC3B-89E4342B5365}" type="datetimeFigureOut">
              <a:rPr lang="nb-NO" smtClean="0"/>
              <a:t>02.12.2022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8182FFB-CFF0-A939-B385-540BBF691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0C6E0D3-1876-E746-D230-35F19D677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A21EB-88D8-614C-ACEF-910714ABA1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9946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577E2EC-5840-96B7-85D1-80023A4BE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81A8993E-BA82-D763-9347-A5B1D80070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F737B3D-A6FD-A303-997A-F8E3D01838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41F1E17-4777-FCE1-C23E-6FFD94B24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067FB-0EA1-CB48-BC3B-89E4342B5365}" type="datetimeFigureOut">
              <a:rPr lang="nb-NO" smtClean="0"/>
              <a:t>02.12.2022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34141F5-62C3-EF88-4D3D-22740F495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B5C87FA-A013-EC4D-5CD5-570393863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A21EB-88D8-614C-ACEF-910714ABA1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9232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CAFC7E94-880F-CE3E-C8E3-8D933A666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EC62E8-D5F0-5200-FEDE-E573B8B4FD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BF115BE-9F5E-5777-97B6-938037611A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067FB-0EA1-CB48-BC3B-89E4342B5365}" type="datetimeFigureOut">
              <a:rPr lang="nb-NO" smtClean="0"/>
              <a:t>02.12.2022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F6C372A-7293-E74D-C6F5-EC28A8FBD9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A453557-F83A-FC49-E201-365AFB0E6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A21EB-88D8-614C-ACEF-910714ABA1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91944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support@hoopla.no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amsen.hoopla.no/login/?redirectTo=%2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EEC8CA8-E97A-62A2-ACD0-FAE9A04583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2970" y="2126975"/>
            <a:ext cx="10298430" cy="1828799"/>
          </a:xfrm>
        </p:spPr>
        <p:txBody>
          <a:bodyPr>
            <a:noAutofit/>
          </a:bodyPr>
          <a:lstStyle/>
          <a:p>
            <a:br>
              <a:rPr lang="nb-NO" sz="12000" b="1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nb-NO" sz="1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Hoopla</a:t>
            </a:r>
            <a:r>
              <a:rPr lang="nb-NO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nb-NO" b="1" i="1" dirty="0" err="1">
                <a:latin typeface="Aharoni" panose="02010803020104030203" pitchFamily="2" charset="-79"/>
                <a:cs typeface="Aharoni" panose="02010803020104030203" pitchFamily="2" charset="-79"/>
              </a:rPr>
              <a:t>backoffice</a:t>
            </a:r>
            <a:endParaRPr lang="nb-NO" b="1" i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C232958-E3E6-E971-60C6-685F4C5BCC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0185" y="3955774"/>
            <a:ext cx="9144000" cy="2320289"/>
          </a:xfrm>
        </p:spPr>
        <p:txBody>
          <a:bodyPr>
            <a:normAutofit/>
          </a:bodyPr>
          <a:lstStyle/>
          <a:p>
            <a:r>
              <a:rPr lang="nb-NO" sz="3000" b="1" i="1" dirty="0"/>
              <a:t>Brukermanual for </a:t>
            </a:r>
            <a:r>
              <a:rPr lang="nb-NO" sz="3000" b="1" i="1" dirty="0" err="1"/>
              <a:t>Hoopla</a:t>
            </a:r>
            <a:r>
              <a:rPr lang="nb-NO" sz="3000" b="1" i="1" dirty="0"/>
              <a:t>-arrangørsystem (</a:t>
            </a:r>
            <a:r>
              <a:rPr lang="nb-NO" sz="3000" b="1" i="1" dirty="0" err="1"/>
              <a:t>backoffice</a:t>
            </a:r>
            <a:r>
              <a:rPr lang="nb-NO" sz="3000" b="1" i="1" dirty="0"/>
              <a:t>)</a:t>
            </a:r>
          </a:p>
          <a:p>
            <a:endParaRPr lang="nb-NO" sz="3000" dirty="0"/>
          </a:p>
          <a:p>
            <a:r>
              <a:rPr lang="nb-NO" sz="2200" dirty="0"/>
              <a:t>Denne manualen omhandler </a:t>
            </a:r>
            <a:r>
              <a:rPr lang="nb-NO" sz="2200" i="1" dirty="0" err="1"/>
              <a:t>backoffice</a:t>
            </a:r>
            <a:r>
              <a:rPr lang="nb-NO" sz="2200" i="1" dirty="0"/>
              <a:t> – </a:t>
            </a:r>
            <a:r>
              <a:rPr lang="nb-NO" sz="2200" dirty="0"/>
              <a:t>dvs. arrangørsystemet, hvor en lager arrangement og billetter, produktkategorier for varesalg, regnskapsbilag, mv.</a:t>
            </a:r>
          </a:p>
          <a:p>
            <a:r>
              <a:rPr lang="nb-NO" sz="2000" dirty="0"/>
              <a:t>Support</a:t>
            </a:r>
            <a:r>
              <a:rPr lang="nb-NO" sz="1900" dirty="0"/>
              <a:t>: </a:t>
            </a:r>
            <a:r>
              <a:rPr lang="nb-NO" sz="1900" dirty="0">
                <a:hlinkClick r:id="rId2"/>
              </a:rPr>
              <a:t>support@hoopla.no</a:t>
            </a:r>
            <a:r>
              <a:rPr lang="nb-NO" sz="1900" dirty="0"/>
              <a:t> // </a:t>
            </a:r>
            <a:r>
              <a:rPr lang="nb-NO" sz="1900" dirty="0" err="1"/>
              <a:t>tlf</a:t>
            </a:r>
            <a:r>
              <a:rPr lang="nb-NO" sz="1900" dirty="0"/>
              <a:t>: 22 55 21 00)</a:t>
            </a:r>
          </a:p>
        </p:txBody>
      </p:sp>
      <p:pic>
        <p:nvPicPr>
          <p:cNvPr id="5" name="Bilde 4" descr="Et bilde som inneholder tekst, utklipp&#10;&#10;Automatisk generert beskrivelse">
            <a:extLst>
              <a:ext uri="{FF2B5EF4-FFF2-40B4-BE49-F238E27FC236}">
                <a16:creationId xmlns:a16="http://schemas.microsoft.com/office/drawing/2014/main" id="{8673A529-EB21-E65D-AB76-0CCE346315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5740" y="825501"/>
            <a:ext cx="2603500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279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32CA33D7-B877-FC97-6F8D-17CE7D162C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72" y="4274903"/>
            <a:ext cx="5508119" cy="214185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4CA11336-5A9F-76B5-BEFF-A2AC96299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964096"/>
          </a:xfrm>
        </p:spPr>
        <p:txBody>
          <a:bodyPr>
            <a:normAutofit fontScale="90000"/>
          </a:bodyPr>
          <a:lstStyle/>
          <a:p>
            <a:r>
              <a:rPr lang="nb-NO" dirty="0"/>
              <a:t>2.3 </a:t>
            </a:r>
            <a:r>
              <a:rPr lang="nb-NO" i="1" dirty="0"/>
              <a:t>Salgsområde:</a:t>
            </a:r>
            <a:br>
              <a:rPr lang="nb-NO" i="1" dirty="0"/>
            </a:br>
            <a:r>
              <a:rPr lang="nb-NO" sz="2400" dirty="0"/>
              <a:t>Hvordan ordne salgsmeny i POS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14348DB-0F7E-B7F1-9646-770C4B1366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421296"/>
            <a:ext cx="3932237" cy="3406736"/>
          </a:xfrm>
        </p:spPr>
        <p:txBody>
          <a:bodyPr>
            <a:normAutofit lnSpcReduction="10000"/>
          </a:bodyPr>
          <a:lstStyle/>
          <a:p>
            <a:r>
              <a:rPr lang="nb-NO" dirty="0"/>
              <a:t>For å finne «kassa» eller </a:t>
            </a:r>
            <a:r>
              <a:rPr lang="nb-NO" dirty="0" err="1"/>
              <a:t>tablet’en</a:t>
            </a:r>
            <a:r>
              <a:rPr lang="nb-NO" dirty="0"/>
              <a:t> vår (Tab210), velg </a:t>
            </a:r>
            <a:r>
              <a:rPr lang="nb-NO" i="1" dirty="0"/>
              <a:t>Salgsområder</a:t>
            </a:r>
            <a:r>
              <a:rPr lang="nb-NO" dirty="0"/>
              <a:t> i meny til venstre, og deretter </a:t>
            </a:r>
            <a:r>
              <a:rPr lang="nb-NO" i="1" dirty="0"/>
              <a:t>Arkiv</a:t>
            </a:r>
            <a:r>
              <a:rPr lang="nb-NO" dirty="0"/>
              <a:t> i fanen øverst.</a:t>
            </a:r>
          </a:p>
          <a:p>
            <a:r>
              <a:rPr lang="nb-NO" dirty="0"/>
              <a:t>Deretter velger du </a:t>
            </a:r>
            <a:r>
              <a:rPr lang="nb-NO" i="1" dirty="0" err="1"/>
              <a:t>VestiBYLEN</a:t>
            </a:r>
            <a:r>
              <a:rPr lang="nb-NO" dirty="0"/>
              <a:t>, og nye faner vil dukke opp øverst. Deretter velger du </a:t>
            </a:r>
            <a:r>
              <a:rPr lang="nb-NO" i="1" dirty="0" err="1"/>
              <a:t>VestiBAREN</a:t>
            </a:r>
            <a:r>
              <a:rPr lang="nb-NO" dirty="0"/>
              <a:t>, og fanene vil endres nok en gang – denne må velges for å få tilgang til å endre produktene.</a:t>
            </a:r>
          </a:p>
          <a:p>
            <a:r>
              <a:rPr lang="nb-NO" dirty="0"/>
              <a:t>Under fanen </a:t>
            </a:r>
            <a:r>
              <a:rPr lang="nb-NO" i="1" dirty="0"/>
              <a:t>Produkter</a:t>
            </a:r>
            <a:r>
              <a:rPr lang="nb-NO" dirty="0"/>
              <a:t> vil du få opp listen over salgsartikler (produkter) som per nå ligger tilgjengelig i POS (altså på skjermen på kassa). Her kan du fjerne (velg søppelkasse-symbol) eller </a:t>
            </a:r>
            <a:r>
              <a:rPr lang="nb-NO" i="1" dirty="0"/>
              <a:t>legge til produkter </a:t>
            </a:r>
            <a:r>
              <a:rPr lang="nb-NO" dirty="0"/>
              <a:t>(salgsartikler).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AB3B4F18-B792-4B37-F189-879629EC88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053" y="329159"/>
            <a:ext cx="5524520" cy="4165847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4AC8A8C9-A4F2-EB3D-0670-2669ECF882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8924" y="2589212"/>
            <a:ext cx="5702571" cy="3811588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445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F99D2667-E3AF-022A-94B2-0472CD30F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30225"/>
          </a:xfrm>
        </p:spPr>
        <p:txBody>
          <a:bodyPr>
            <a:normAutofit fontScale="90000"/>
          </a:bodyPr>
          <a:lstStyle/>
          <a:p>
            <a:r>
              <a:rPr lang="nb-NO" dirty="0"/>
              <a:t>Innlogging</a:t>
            </a:r>
          </a:p>
        </p:txBody>
      </p:sp>
      <p:pic>
        <p:nvPicPr>
          <p:cNvPr id="8" name="Plassholder for bilde 7">
            <a:extLst>
              <a:ext uri="{FF2B5EF4-FFF2-40B4-BE49-F238E27FC236}">
                <a16:creationId xmlns:a16="http://schemas.microsoft.com/office/drawing/2014/main" id="{BBF0BBC1-ED68-1CD8-902C-F8646256F40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43" r="443"/>
          <a:stretch>
            <a:fillRect/>
          </a:stretch>
        </p:blipFill>
        <p:spPr/>
      </p:pic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73F5FD0F-EBC0-1C24-6E0D-19ABF169BC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995363"/>
            <a:ext cx="3932237" cy="4873625"/>
          </a:xfrm>
        </p:spPr>
        <p:txBody>
          <a:bodyPr/>
          <a:lstStyle/>
          <a:p>
            <a:r>
              <a:rPr lang="nb-NO" dirty="0"/>
              <a:t>De som har </a:t>
            </a:r>
            <a:r>
              <a:rPr lang="nb-NO" i="1" dirty="0"/>
              <a:t>behov</a:t>
            </a:r>
            <a:r>
              <a:rPr lang="nb-NO" dirty="0"/>
              <a:t> for å lage egne arrangementer mv. i </a:t>
            </a:r>
            <a:r>
              <a:rPr lang="nb-NO" dirty="0" err="1"/>
              <a:t>Hoopla</a:t>
            </a:r>
            <a:r>
              <a:rPr lang="nb-NO" dirty="0"/>
              <a:t>, kan skaffe egen innlogging ved å kontakte support (se forsiden).</a:t>
            </a:r>
          </a:p>
          <a:p>
            <a:r>
              <a:rPr lang="nb-NO" dirty="0"/>
              <a:t>Innlogging i </a:t>
            </a:r>
            <a:r>
              <a:rPr lang="nb-NO" i="1" dirty="0"/>
              <a:t>arrangørsystemet</a:t>
            </a:r>
            <a:r>
              <a:rPr lang="nb-NO" dirty="0"/>
              <a:t> (også kalt </a:t>
            </a:r>
            <a:r>
              <a:rPr lang="nb-NO" i="1" dirty="0" err="1"/>
              <a:t>backoffice</a:t>
            </a:r>
            <a:r>
              <a:rPr lang="nb-NO" dirty="0"/>
              <a:t>) gjøres på følgende adresse:</a:t>
            </a:r>
          </a:p>
          <a:p>
            <a:r>
              <a:rPr lang="nb-NO" dirty="0">
                <a:hlinkClick r:id="rId3"/>
              </a:rPr>
              <a:t>https://samsen.hoopla.no/login/?redirectTo=%2F</a:t>
            </a:r>
            <a:r>
              <a:rPr lang="nb-NO" dirty="0"/>
              <a:t> </a:t>
            </a:r>
          </a:p>
          <a:p>
            <a:r>
              <a:rPr lang="nb-NO" dirty="0"/>
              <a:t>Det er viktig at </a:t>
            </a:r>
            <a:r>
              <a:rPr lang="nb-NO" i="1" dirty="0"/>
              <a:t>regnskapsbilagene</a:t>
            </a:r>
            <a:r>
              <a:rPr lang="nb-NO" dirty="0"/>
              <a:t> gjøres så fort som mulig, etter endt arrangement. Dette letter arbeidet for den som kommer etter deg! Om mulig er det tilrådelig at én person har hovedansvaret for </a:t>
            </a:r>
            <a:r>
              <a:rPr lang="nb-NO" i="1" dirty="0" err="1"/>
              <a:t>backoffice</a:t>
            </a:r>
            <a:r>
              <a:rPr lang="nb-NO" dirty="0"/>
              <a:t> og </a:t>
            </a:r>
            <a:r>
              <a:rPr lang="nb-NO" i="1" dirty="0"/>
              <a:t>regnskapsmateriale</a:t>
            </a:r>
            <a:r>
              <a:rPr lang="nb-NO" dirty="0"/>
              <a:t>. </a:t>
            </a:r>
          </a:p>
          <a:p>
            <a:r>
              <a:rPr lang="nb-NO" dirty="0"/>
              <a:t>Hovedansvarlige bør også påta seg ansvaret for </a:t>
            </a:r>
            <a:r>
              <a:rPr lang="nb-NO" i="1" dirty="0"/>
              <a:t>kickback</a:t>
            </a:r>
            <a:r>
              <a:rPr lang="nb-NO" dirty="0"/>
              <a:t>-ordning for billetter (5,-kr per solgte billett – se kontrakt med </a:t>
            </a:r>
            <a:r>
              <a:rPr lang="nb-NO" dirty="0" err="1"/>
              <a:t>Hoopla</a:t>
            </a:r>
            <a:r>
              <a:rPr lang="nb-NO" dirty="0"/>
              <a:t>, for avtale).</a:t>
            </a:r>
          </a:p>
        </p:txBody>
      </p:sp>
    </p:spTree>
    <p:extLst>
      <p:ext uri="{BB962C8B-B14F-4D97-AF65-F5344CB8AC3E}">
        <p14:creationId xmlns:p14="http://schemas.microsoft.com/office/powerpoint/2010/main" val="3572219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F5D6011-7F91-D618-8156-4C00ABBF4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30225"/>
          </a:xfrm>
        </p:spPr>
        <p:txBody>
          <a:bodyPr>
            <a:normAutofit fontScale="90000"/>
          </a:bodyPr>
          <a:lstStyle/>
          <a:p>
            <a:r>
              <a:rPr lang="nb-NO" dirty="0"/>
              <a:t>Del 1: </a:t>
            </a:r>
            <a:r>
              <a:rPr lang="nb-NO" i="1" dirty="0"/>
              <a:t>BILLETTSYSTEM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13D7EB7-2D58-A0A1-6E0C-077526EFE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995363"/>
            <a:ext cx="11038268" cy="1756981"/>
          </a:xfrm>
        </p:spPr>
        <p:txBody>
          <a:bodyPr>
            <a:normAutofit lnSpcReduction="10000"/>
          </a:bodyPr>
          <a:lstStyle/>
          <a:p>
            <a:r>
              <a:rPr lang="nb-NO" dirty="0"/>
              <a:t>For å kunne selge billetter, må vi opprette et </a:t>
            </a:r>
            <a:r>
              <a:rPr lang="nb-NO" i="1" dirty="0"/>
              <a:t>NYTT ARRANGEMENT</a:t>
            </a:r>
            <a:r>
              <a:rPr lang="nb-NO" dirty="0"/>
              <a:t>: dette gjøres øverst fra meny til venstre.</a:t>
            </a:r>
          </a:p>
          <a:p>
            <a:r>
              <a:rPr lang="nb-NO" dirty="0"/>
              <a:t>I den samme menyen til venstre finner du en rekke andre funksjoner, som denne manualen ikke vil forsøke å gjøre rede for.</a:t>
            </a:r>
          </a:p>
          <a:p>
            <a:r>
              <a:rPr lang="nb-NO" dirty="0"/>
              <a:t>Kort sagt finnes det en rekke funksjonaliteter som i korte trekk kan være nyttige i forbindelse med større arrangementer, eller der en har behov for mer kontroll på nettsalg, </a:t>
            </a:r>
            <a:r>
              <a:rPr lang="nb-NO" dirty="0" err="1"/>
              <a:t>innslipp</a:t>
            </a:r>
            <a:r>
              <a:rPr lang="nb-NO" dirty="0"/>
              <a:t>, mv. Det finnes en egen app som kan brukes for å registrere </a:t>
            </a:r>
            <a:r>
              <a:rPr lang="nb-NO" dirty="0" err="1"/>
              <a:t>innslipp</a:t>
            </a:r>
            <a:r>
              <a:rPr lang="nb-NO" dirty="0"/>
              <a:t> (</a:t>
            </a:r>
            <a:r>
              <a:rPr lang="nb-NO" dirty="0" err="1"/>
              <a:t>scanner</a:t>
            </a:r>
            <a:r>
              <a:rPr lang="nb-NO" dirty="0"/>
              <a:t> QR-kode), mv. </a:t>
            </a:r>
          </a:p>
          <a:p>
            <a:r>
              <a:rPr lang="nb-NO" dirty="0"/>
              <a:t>I det videre vil en kun forsøke å gjøre en introduksjon av tilvalget </a:t>
            </a:r>
            <a:r>
              <a:rPr lang="nb-NO" i="1" dirty="0"/>
              <a:t>Arrangementer.</a:t>
            </a:r>
            <a:endParaRPr lang="nb-NO" dirty="0"/>
          </a:p>
          <a:p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B3A8FE15-39B0-8ACB-7379-A6BA55F44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654" y="2834640"/>
            <a:ext cx="11236691" cy="340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169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391D6E3-ED6B-4073-15E0-B22153D0B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31812"/>
          </a:xfrm>
        </p:spPr>
        <p:txBody>
          <a:bodyPr>
            <a:normAutofit fontScale="90000"/>
          </a:bodyPr>
          <a:lstStyle/>
          <a:p>
            <a:r>
              <a:rPr lang="nb-NO" dirty="0"/>
              <a:t>1.1 Opprett arrangement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9DE44AC-5597-1226-A92B-3FEAEB00BB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989012"/>
            <a:ext cx="3932237" cy="4879976"/>
          </a:xfrm>
        </p:spPr>
        <p:txBody>
          <a:bodyPr>
            <a:normAutofit fontScale="92500" lnSpcReduction="20000"/>
          </a:bodyPr>
          <a:lstStyle/>
          <a:p>
            <a:r>
              <a:rPr lang="nb-NO" dirty="0"/>
              <a:t>Fyll ut skjemaet som eksemplifisert til høyre. Bruk samme navn på arrangementet i </a:t>
            </a:r>
            <a:r>
              <a:rPr lang="nb-NO" dirty="0" err="1"/>
              <a:t>Hoopla</a:t>
            </a:r>
            <a:r>
              <a:rPr lang="nb-NO" dirty="0"/>
              <a:t>, som du bruker i Sees-appen, Facebook </a:t>
            </a:r>
            <a:r>
              <a:rPr lang="nb-NO" dirty="0" err="1"/>
              <a:t>oa</a:t>
            </a:r>
            <a:r>
              <a:rPr lang="nb-NO" dirty="0"/>
              <a:t>.</a:t>
            </a:r>
          </a:p>
          <a:p>
            <a:r>
              <a:rPr lang="nb-NO" dirty="0"/>
              <a:t>Skriv inn adressen og trykk </a:t>
            </a:r>
            <a:r>
              <a:rPr lang="nb-NO" i="1" dirty="0"/>
              <a:t>FINN POSISJON</a:t>
            </a:r>
            <a:r>
              <a:rPr lang="nb-NO" dirty="0"/>
              <a:t>, så vil kartet zoome inn på </a:t>
            </a:r>
            <a:r>
              <a:rPr lang="nb-NO" dirty="0" err="1"/>
              <a:t>Samsen</a:t>
            </a:r>
            <a:r>
              <a:rPr lang="nb-NO" dirty="0"/>
              <a:t>.</a:t>
            </a:r>
          </a:p>
          <a:p>
            <a:r>
              <a:rPr lang="nb-NO" dirty="0"/>
              <a:t>I beskrivelsen kan det være lurt å skrive inn viktig publikumsinformasjon (f.eks. Aldersbegrensninger o.l.), og ellers opplyse om det samme som i Sees-app, Facebook, mv. Legg gjerne med lenke til Facebook-arrangementet.</a:t>
            </a:r>
          </a:p>
          <a:p>
            <a:r>
              <a:rPr lang="nb-NO" dirty="0"/>
              <a:t>Husk maks antall gjester i </a:t>
            </a:r>
            <a:r>
              <a:rPr lang="nb-NO" dirty="0" err="1"/>
              <a:t>hht</a:t>
            </a:r>
            <a:r>
              <a:rPr lang="nb-NO" dirty="0"/>
              <a:t>. publikumskapasitet i rommet du skal avholde arrangement. Maks billetter per kjøp er automatisk satt til 50 - kan være lur å endre, særlig ved billige arrangement.</a:t>
            </a:r>
          </a:p>
          <a:p>
            <a:r>
              <a:rPr lang="nb-NO" dirty="0"/>
              <a:t>Last opp bilde; gjerne samme som i Facebook-header.</a:t>
            </a:r>
          </a:p>
          <a:p>
            <a:r>
              <a:rPr lang="nb-NO" dirty="0"/>
              <a:t>Trykk </a:t>
            </a:r>
            <a:r>
              <a:rPr lang="nb-NO" i="1" dirty="0"/>
              <a:t>OPPRETT ARRANGEMENT </a:t>
            </a:r>
            <a:r>
              <a:rPr lang="nb-NO" dirty="0"/>
              <a:t>nederst til høyre. Slapp av – du kan fortsatt gjøre endringer i etterkant! </a:t>
            </a:r>
          </a:p>
          <a:p>
            <a:r>
              <a:rPr lang="nb-NO" b="1" i="1" dirty="0"/>
              <a:t>OBS!</a:t>
            </a:r>
            <a:r>
              <a:rPr lang="nb-NO" b="1" dirty="0"/>
              <a:t> At arrangementet er </a:t>
            </a:r>
            <a:r>
              <a:rPr lang="nb-NO" b="1" i="1" dirty="0"/>
              <a:t>opprettet</a:t>
            </a:r>
            <a:r>
              <a:rPr lang="nb-NO" b="1" dirty="0"/>
              <a:t> er ikke det samme som at det er tilgjengelig for publikum og billettkjøp. Det skjer først ved </a:t>
            </a:r>
            <a:r>
              <a:rPr lang="nb-NO" b="1" i="1" dirty="0"/>
              <a:t>publisering</a:t>
            </a:r>
            <a:r>
              <a:rPr lang="nb-NO" b="1" dirty="0"/>
              <a:t>!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302AF483-B3CB-F570-BC46-67F1515F6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373" y="457200"/>
            <a:ext cx="6742676" cy="4472864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FD522F38-211D-4DDA-692A-1576091600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372" y="4312987"/>
            <a:ext cx="6742676" cy="155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698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3090956-4E1E-A28C-6C71-C3CABB416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31812"/>
          </a:xfrm>
        </p:spPr>
        <p:txBody>
          <a:bodyPr/>
          <a:lstStyle/>
          <a:p>
            <a:r>
              <a:rPr lang="nb-NO" dirty="0"/>
              <a:t>1.2 Lage billetter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65DD43B-10B3-D6D9-F4DB-D0930D0188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989012"/>
            <a:ext cx="3932237" cy="4879976"/>
          </a:xfrm>
        </p:spPr>
        <p:txBody>
          <a:bodyPr>
            <a:normAutofit lnSpcReduction="10000"/>
          </a:bodyPr>
          <a:lstStyle/>
          <a:p>
            <a:r>
              <a:rPr lang="nb-NO" dirty="0"/>
              <a:t>Når du har </a:t>
            </a:r>
            <a:r>
              <a:rPr lang="nb-NO" i="1" dirty="0"/>
              <a:t>opprettet arrangement</a:t>
            </a:r>
            <a:r>
              <a:rPr lang="nb-NO" dirty="0"/>
              <a:t> vil du sendes til nytt vindu (i arrangementssiden din) under fanen </a:t>
            </a:r>
            <a:r>
              <a:rPr lang="nb-NO" i="1" dirty="0"/>
              <a:t>BILLETTER</a:t>
            </a:r>
            <a:r>
              <a:rPr lang="nb-NO" dirty="0"/>
              <a:t>, hvor du kan velge </a:t>
            </a:r>
            <a:r>
              <a:rPr lang="nb-NO" i="1" dirty="0"/>
              <a:t>LEGG TIL BILLETTKATEGORI </a:t>
            </a:r>
            <a:r>
              <a:rPr lang="nb-NO" dirty="0"/>
              <a:t>øverst til høyre, for å lage billetter.</a:t>
            </a:r>
          </a:p>
          <a:p>
            <a:r>
              <a:rPr lang="nb-NO" dirty="0"/>
              <a:t>Fyll ut feltene under </a:t>
            </a:r>
            <a:r>
              <a:rPr lang="nb-NO" i="1" dirty="0"/>
              <a:t>1. Informasjon</a:t>
            </a:r>
            <a:r>
              <a:rPr lang="nb-NO" dirty="0"/>
              <a:t>. Hvis du skal lage flere typer billetter til samme arrangement, er det lurt å navngi og gi en presis beskrivelse som er </a:t>
            </a:r>
            <a:r>
              <a:rPr lang="nb-NO" i="1" dirty="0"/>
              <a:t>enkel å oppfatte for publikum</a:t>
            </a:r>
            <a:r>
              <a:rPr lang="nb-NO" dirty="0"/>
              <a:t>.</a:t>
            </a:r>
          </a:p>
          <a:p>
            <a:r>
              <a:rPr lang="nb-NO" dirty="0"/>
              <a:t>Velg deretter </a:t>
            </a:r>
            <a:r>
              <a:rPr lang="nb-NO" i="1" dirty="0"/>
              <a:t>billettpris</a:t>
            </a:r>
            <a:r>
              <a:rPr lang="nb-NO" dirty="0"/>
              <a:t> og </a:t>
            </a:r>
            <a:r>
              <a:rPr lang="nb-NO" i="1" dirty="0"/>
              <a:t>momssats</a:t>
            </a:r>
            <a:r>
              <a:rPr lang="nb-NO" dirty="0"/>
              <a:t> (MVA).</a:t>
            </a:r>
          </a:p>
          <a:p>
            <a:r>
              <a:rPr lang="nb-NO" dirty="0"/>
              <a:t>Dersom du vil gi vekk gratis eller rabatterte billetter, kan dette gjøres ved å opprette en egen billett med pris på f.eks. 0,- kr, og huke av for </a:t>
            </a:r>
            <a:r>
              <a:rPr lang="nb-NO" i="1" dirty="0"/>
              <a:t>Bruk </a:t>
            </a:r>
            <a:r>
              <a:rPr lang="nb-NO" i="1" dirty="0" err="1"/>
              <a:t>promokode</a:t>
            </a:r>
            <a:r>
              <a:rPr lang="nb-NO" dirty="0"/>
              <a:t>, som du fyller ut under </a:t>
            </a:r>
            <a:r>
              <a:rPr lang="nb-NO" i="1" dirty="0"/>
              <a:t>3. Avanserte innstillinger.</a:t>
            </a:r>
            <a:r>
              <a:rPr lang="nb-NO" dirty="0"/>
              <a:t> På salgssiden vil det være eget felt hvor publikum kan fylle inn </a:t>
            </a:r>
            <a:r>
              <a:rPr lang="nb-NO" dirty="0" err="1"/>
              <a:t>promokode</a:t>
            </a:r>
            <a:r>
              <a:rPr lang="nb-NO" dirty="0"/>
              <a:t> for å få frem denne billettkategorien.</a:t>
            </a:r>
          </a:p>
          <a:p>
            <a:r>
              <a:rPr lang="nb-NO" dirty="0"/>
              <a:t>Husk å trykke </a:t>
            </a:r>
            <a:r>
              <a:rPr lang="nb-NO" i="1" dirty="0"/>
              <a:t>LAGRE</a:t>
            </a:r>
            <a:r>
              <a:rPr lang="nb-NO" dirty="0"/>
              <a:t> før du går tilbake.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2D02C7D3-4040-C16B-B1E9-0983BCD05D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2025" y="989012"/>
            <a:ext cx="7014430" cy="466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93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58E4A73-F6C9-2B41-491A-330029576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31812"/>
          </a:xfrm>
        </p:spPr>
        <p:txBody>
          <a:bodyPr>
            <a:normAutofit fontScale="90000"/>
          </a:bodyPr>
          <a:lstStyle/>
          <a:p>
            <a:r>
              <a:rPr lang="nb-NO" dirty="0"/>
              <a:t>1.3 Publiser arrangement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9B3663A-FF7E-884B-D577-F38862712A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989012"/>
            <a:ext cx="3932237" cy="4879976"/>
          </a:xfrm>
        </p:spPr>
        <p:txBody>
          <a:bodyPr>
            <a:normAutofit lnSpcReduction="10000"/>
          </a:bodyPr>
          <a:lstStyle/>
          <a:p>
            <a:r>
              <a:rPr lang="nb-NO" dirty="0"/>
              <a:t>Du er nå </a:t>
            </a:r>
            <a:r>
              <a:rPr lang="nb-NO" i="1" dirty="0"/>
              <a:t>nesten</a:t>
            </a:r>
            <a:r>
              <a:rPr lang="nb-NO" dirty="0"/>
              <a:t> mål!</a:t>
            </a:r>
          </a:p>
          <a:p>
            <a:r>
              <a:rPr lang="nb-NO" dirty="0"/>
              <a:t>Trykk på </a:t>
            </a:r>
            <a:r>
              <a:rPr lang="nb-NO" i="1" dirty="0"/>
              <a:t>Gå til salgsside</a:t>
            </a:r>
            <a:r>
              <a:rPr lang="nb-NO" dirty="0"/>
              <a:t> helt øverst til høyre, for å se billett- og arrangementssiden fra publikums side. Her sjekker du at informasjon, datoer, klokkeslett og alle billettkategorier er korrekte. Du kan også sjekke </a:t>
            </a:r>
            <a:r>
              <a:rPr lang="nb-NO" i="1" dirty="0" err="1"/>
              <a:t>Promokode</a:t>
            </a:r>
            <a:r>
              <a:rPr lang="nb-NO" dirty="0"/>
              <a:t>-funksjonen.</a:t>
            </a:r>
          </a:p>
          <a:p>
            <a:r>
              <a:rPr lang="nb-NO" dirty="0"/>
              <a:t>Hvis du trenger å gjøre endringer, går du tilbake og trykker </a:t>
            </a:r>
            <a:r>
              <a:rPr lang="nb-NO" i="1" dirty="0"/>
              <a:t>ENDRE ARRANGEMENT.</a:t>
            </a:r>
          </a:p>
          <a:p>
            <a:r>
              <a:rPr lang="nb-NO" dirty="0"/>
              <a:t>Hvis du må gjøre endringer i billettene, gjøres det under </a:t>
            </a:r>
            <a:r>
              <a:rPr lang="nb-NO" i="1" dirty="0"/>
              <a:t>BILLETTER</a:t>
            </a:r>
            <a:r>
              <a:rPr lang="nb-NO" dirty="0"/>
              <a:t>-fanen.</a:t>
            </a:r>
          </a:p>
          <a:p>
            <a:r>
              <a:rPr lang="nb-NO" dirty="0"/>
              <a:t>Når alt er OK, trykker du på </a:t>
            </a:r>
            <a:r>
              <a:rPr lang="nb-NO" i="1" dirty="0"/>
              <a:t>PUBLISER ARRANGEMENT</a:t>
            </a:r>
            <a:r>
              <a:rPr lang="nb-NO" dirty="0"/>
              <a:t>, og bekrefter publiseringen ved å trykke </a:t>
            </a:r>
            <a:r>
              <a:rPr lang="nb-NO" i="1" dirty="0"/>
              <a:t>Gjør arrangement offentlig.</a:t>
            </a:r>
          </a:p>
          <a:p>
            <a:r>
              <a:rPr lang="nb-NO" dirty="0"/>
              <a:t>Du kan fortsatt gjøre endringer i arrangement og billetter etter publisering. Ofte er det lurt å publiserer arrangementet så fort som mulig, selv om ikke alle billettkategoriene er klare, så du har en arrangementsside du kan lenke til på andre steder (Sees, Facebook, o.l.)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DBF6DE17-9F90-C8F4-D42E-3103AE8361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820" y="1628578"/>
            <a:ext cx="6565392" cy="360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363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8A6513C-B59F-3C6E-1C63-B5824F643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31812"/>
          </a:xfrm>
        </p:spPr>
        <p:txBody>
          <a:bodyPr/>
          <a:lstStyle/>
          <a:p>
            <a:r>
              <a:rPr lang="nb-NO" dirty="0"/>
              <a:t>Del 2: </a:t>
            </a:r>
            <a:r>
              <a:rPr lang="nb-NO" i="1" dirty="0"/>
              <a:t>KASSE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D3C1BF6-66C0-9094-B8AC-9C726B3841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989012"/>
            <a:ext cx="3932237" cy="4879976"/>
          </a:xfrm>
        </p:spPr>
        <p:txBody>
          <a:bodyPr>
            <a:normAutofit/>
          </a:bodyPr>
          <a:lstStyle/>
          <a:p>
            <a:r>
              <a:rPr lang="nb-NO" dirty="0"/>
              <a:t>I menyen til venstre finner du tre tilvalg under emnet </a:t>
            </a:r>
            <a:r>
              <a:rPr lang="nb-NO" i="1" dirty="0"/>
              <a:t>KASSE: </a:t>
            </a:r>
            <a:r>
              <a:rPr lang="nb-NO" sz="1200" dirty="0"/>
              <a:t>(POS = point-</a:t>
            </a:r>
            <a:r>
              <a:rPr lang="nb-NO" sz="1200" dirty="0" err="1"/>
              <a:t>of</a:t>
            </a:r>
            <a:r>
              <a:rPr lang="nb-NO" sz="1200" dirty="0"/>
              <a:t>-sale, og er det samme som «kassa» eller </a:t>
            </a:r>
            <a:r>
              <a:rPr lang="nb-NO" sz="1200" dirty="0" err="1"/>
              <a:t>kassesystemet</a:t>
            </a:r>
            <a:r>
              <a:rPr lang="nb-NO" sz="1200" dirty="0"/>
              <a:t>)</a:t>
            </a:r>
            <a:endParaRPr lang="nb-NO" sz="12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i="1" dirty="0"/>
              <a:t>Salgsområde</a:t>
            </a:r>
            <a:r>
              <a:rPr lang="nb-NO" dirty="0"/>
              <a:t>: her behandler du det du vil ha frem i POS på </a:t>
            </a:r>
            <a:r>
              <a:rPr lang="nb-NO" dirty="0" err="1"/>
              <a:t>tableten</a:t>
            </a:r>
            <a:r>
              <a:rPr lang="nb-NO" dirty="0"/>
              <a:t>; kort sagt produktene (</a:t>
            </a:r>
            <a:r>
              <a:rPr lang="nb-NO" dirty="0" err="1"/>
              <a:t>saløgsartikler</a:t>
            </a:r>
            <a:r>
              <a:rPr lang="nb-NO" dirty="0"/>
              <a:t>) i salgsmeny, en del betalingsløsninger, og en kan finne tidligere Z-rapporter.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i="1" dirty="0"/>
              <a:t>Produkter</a:t>
            </a:r>
            <a:r>
              <a:rPr lang="nb-NO" dirty="0"/>
              <a:t>: her vil du kunne opprette eller endre på salgsartikler (produkter) i salgsmenyen (brus, billetter, osv.)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i="1" dirty="0"/>
              <a:t>Bilag</a:t>
            </a:r>
            <a:r>
              <a:rPr lang="nb-NO" dirty="0"/>
              <a:t>: her kan en </a:t>
            </a:r>
            <a:r>
              <a:rPr lang="nb-NO" i="1" dirty="0"/>
              <a:t>generere regnskapsbilag</a:t>
            </a:r>
            <a:r>
              <a:rPr lang="nb-NO" dirty="0"/>
              <a:t> som en trenger for kasseoppgjør, og som skal sendes regnskapstjenesten.</a:t>
            </a:r>
          </a:p>
          <a:p>
            <a:endParaRPr lang="nb-NO" i="1" dirty="0"/>
          </a:p>
          <a:p>
            <a:r>
              <a:rPr lang="nb-NO" i="1" dirty="0"/>
              <a:t>Innsiktsrapporter</a:t>
            </a:r>
            <a:r>
              <a:rPr lang="nb-NO" dirty="0"/>
              <a:t> brukes for å hente statistikk og salgsoversikt.</a:t>
            </a:r>
          </a:p>
          <a:p>
            <a:r>
              <a:rPr lang="nb-NO" i="1" dirty="0"/>
              <a:t>Billettsystem</a:t>
            </a:r>
            <a:r>
              <a:rPr lang="nb-NO" dirty="0"/>
              <a:t> forklares nærmere i Del 2.</a:t>
            </a:r>
            <a:endParaRPr lang="nb-NO" i="1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9A0CBFAD-8C7F-B3D4-0B7F-F094B9BFC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8762" y="451022"/>
            <a:ext cx="7049797" cy="541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601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A5B5D53-52A6-4B59-7791-0D6E23C49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606287"/>
          </a:xfrm>
        </p:spPr>
        <p:txBody>
          <a:bodyPr/>
          <a:lstStyle/>
          <a:p>
            <a:r>
              <a:rPr lang="nb-NO" dirty="0"/>
              <a:t>2.1 </a:t>
            </a:r>
            <a:r>
              <a:rPr lang="nb-NO" i="1" dirty="0"/>
              <a:t>Produkter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747B1BC-B31F-A0FB-6626-192BE05F84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063487"/>
            <a:ext cx="3932237" cy="4805501"/>
          </a:xfrm>
        </p:spPr>
        <p:txBody>
          <a:bodyPr>
            <a:normAutofit fontScale="85000" lnSpcReduction="20000"/>
          </a:bodyPr>
          <a:lstStyle/>
          <a:p>
            <a:r>
              <a:rPr lang="nb-NO" dirty="0"/>
              <a:t>Før du kan legge til produkter (kalt </a:t>
            </a:r>
            <a:r>
              <a:rPr lang="nb-NO" i="1" dirty="0"/>
              <a:t>salgsartikler</a:t>
            </a:r>
            <a:r>
              <a:rPr lang="nb-NO" dirty="0"/>
              <a:t> i kassemanualen, som brus, popcorn, billetter, mv.) i </a:t>
            </a:r>
            <a:r>
              <a:rPr lang="nb-NO" i="1" dirty="0"/>
              <a:t>salgsmenyen</a:t>
            </a:r>
            <a:r>
              <a:rPr lang="nb-NO" dirty="0"/>
              <a:t> i POS, må du opprette </a:t>
            </a:r>
            <a:r>
              <a:rPr lang="nb-NO" i="1" dirty="0"/>
              <a:t>nytt produkt</a:t>
            </a:r>
            <a:r>
              <a:rPr lang="nb-NO" dirty="0"/>
              <a:t>.</a:t>
            </a:r>
          </a:p>
          <a:p>
            <a:r>
              <a:rPr lang="nb-NO" dirty="0"/>
              <a:t>I eksempelet ved siden av oppretter vi et </a:t>
            </a:r>
            <a:r>
              <a:rPr lang="nb-NO" i="1" dirty="0"/>
              <a:t>næringsmiddelprodukt </a:t>
            </a:r>
            <a:r>
              <a:rPr lang="nb-NO" dirty="0"/>
              <a:t>- salgsartikler som kan spises/drikkes. I dette tilfellet mineralvann (brus).</a:t>
            </a:r>
          </a:p>
          <a:p>
            <a:r>
              <a:rPr lang="nb-NO" i="1" dirty="0"/>
              <a:t>Produktnavn</a:t>
            </a:r>
            <a:r>
              <a:rPr lang="nb-NO" dirty="0"/>
              <a:t>: navnet som kommer med stor skrift i salgsmenyen på </a:t>
            </a:r>
            <a:r>
              <a:rPr lang="nb-NO" dirty="0" err="1"/>
              <a:t>tablet’en</a:t>
            </a:r>
            <a:r>
              <a:rPr lang="nb-NO" dirty="0"/>
              <a:t>. Bruk store bokstaver og enkle ord (som f.eks. «BRUS», «KAFFE») som er enkle å se og finne!</a:t>
            </a:r>
          </a:p>
          <a:p>
            <a:r>
              <a:rPr lang="nb-NO" i="1" dirty="0"/>
              <a:t>Beskrivelse:</a:t>
            </a:r>
            <a:r>
              <a:rPr lang="nb-NO" dirty="0"/>
              <a:t> hvis produktet trenger ytterligere forklaring (kommer med mindre skrift under produktnavnet).</a:t>
            </a:r>
          </a:p>
          <a:p>
            <a:r>
              <a:rPr lang="nb-NO" i="1" dirty="0"/>
              <a:t>Kategori:</a:t>
            </a:r>
            <a:r>
              <a:rPr lang="nb-NO" dirty="0"/>
              <a:t> kan være lurt å tildele, hvis en har veldig mange produkter i salgsmeny (f.eks. mange ulike billetter til samme arr.) </a:t>
            </a:r>
          </a:p>
          <a:p>
            <a:r>
              <a:rPr lang="nb-NO" i="1" dirty="0"/>
              <a:t>Artikkelgruppe</a:t>
            </a:r>
            <a:r>
              <a:rPr lang="nb-NO" dirty="0"/>
              <a:t>: finn riktig artikkel i meny.</a:t>
            </a:r>
          </a:p>
          <a:p>
            <a:r>
              <a:rPr lang="nb-NO" i="1" dirty="0"/>
              <a:t>MVA:</a:t>
            </a:r>
            <a:r>
              <a:rPr lang="nb-NO" dirty="0"/>
              <a:t> ulike produkter har ulik momssats! Våre billetter har </a:t>
            </a:r>
            <a:r>
              <a:rPr lang="nb-NO" i="1" dirty="0"/>
              <a:t>ikke</a:t>
            </a:r>
            <a:r>
              <a:rPr lang="nb-NO" dirty="0"/>
              <a:t> moms. </a:t>
            </a:r>
            <a:r>
              <a:rPr lang="nb-NO" i="1" dirty="0"/>
              <a:t>Næringsmidler</a:t>
            </a:r>
            <a:r>
              <a:rPr lang="nb-NO" dirty="0"/>
              <a:t> har 15% moms, mens </a:t>
            </a:r>
            <a:r>
              <a:rPr lang="nb-NO" i="1" dirty="0"/>
              <a:t>ting som ikke spises</a:t>
            </a:r>
            <a:r>
              <a:rPr lang="nb-NO" dirty="0"/>
              <a:t> har 25% moms (f.eks. t-skjorter, </a:t>
            </a:r>
            <a:r>
              <a:rPr lang="nb-NO" dirty="0" err="1"/>
              <a:t>totebags</a:t>
            </a:r>
            <a:r>
              <a:rPr lang="nb-NO" dirty="0"/>
              <a:t>, o.l.). </a:t>
            </a:r>
          </a:p>
          <a:p>
            <a:r>
              <a:rPr lang="nb-NO" i="1" dirty="0"/>
              <a:t>OBS! </a:t>
            </a:r>
            <a:r>
              <a:rPr lang="nb-NO" dirty="0"/>
              <a:t>MVA-satsene kan endres fra år til år! Se </a:t>
            </a:r>
            <a:r>
              <a:rPr lang="nb-NO" dirty="0" err="1"/>
              <a:t>skatteetaten.no</a:t>
            </a:r>
            <a:r>
              <a:rPr lang="nb-NO" dirty="0"/>
              <a:t> for mer informasjon!</a:t>
            </a:r>
            <a:endParaRPr lang="nb-NO" i="1" dirty="0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75F7DE36-9A33-2D08-D876-02D6E89E9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2025" y="1063487"/>
            <a:ext cx="6904147" cy="4436076"/>
          </a:xfrm>
          <a:prstGeom prst="rect">
            <a:avLst/>
          </a:prstGeom>
        </p:spPr>
      </p:pic>
      <p:sp>
        <p:nvSpPr>
          <p:cNvPr id="16" name="Rektangel 15">
            <a:extLst>
              <a:ext uri="{FF2B5EF4-FFF2-40B4-BE49-F238E27FC236}">
                <a16:creationId xmlns:a16="http://schemas.microsoft.com/office/drawing/2014/main" id="{0C69BD03-2EB2-390A-46F3-E3AC4686A407}"/>
              </a:ext>
            </a:extLst>
          </p:cNvPr>
          <p:cNvSpPr/>
          <p:nvPr/>
        </p:nvSpPr>
        <p:spPr>
          <a:xfrm>
            <a:off x="5009322" y="1908313"/>
            <a:ext cx="606287" cy="149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6D44E795-C23F-149E-C8A8-21CD445EBB96}"/>
              </a:ext>
            </a:extLst>
          </p:cNvPr>
          <p:cNvSpPr txBox="1"/>
          <p:nvPr/>
        </p:nvSpPr>
        <p:spPr>
          <a:xfrm>
            <a:off x="4950358" y="1859745"/>
            <a:ext cx="7242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BRUS</a:t>
            </a:r>
          </a:p>
        </p:txBody>
      </p:sp>
    </p:spTree>
    <p:extLst>
      <p:ext uri="{BB962C8B-B14F-4D97-AF65-F5344CB8AC3E}">
        <p14:creationId xmlns:p14="http://schemas.microsoft.com/office/powerpoint/2010/main" val="72967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C7AD959-B8F2-09ED-2A0A-2F2155D04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30225"/>
          </a:xfrm>
        </p:spPr>
        <p:txBody>
          <a:bodyPr>
            <a:normAutofit fontScale="90000"/>
          </a:bodyPr>
          <a:lstStyle/>
          <a:p>
            <a:r>
              <a:rPr lang="nb-NO" dirty="0"/>
              <a:t>2.2 </a:t>
            </a:r>
            <a:r>
              <a:rPr lang="nb-NO" i="1" dirty="0"/>
              <a:t>Produkter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515A065-C130-46C6-3D4C-7B26311503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987425"/>
            <a:ext cx="3932237" cy="4881563"/>
          </a:xfrm>
        </p:spPr>
        <p:txBody>
          <a:bodyPr/>
          <a:lstStyle/>
          <a:p>
            <a:r>
              <a:rPr lang="nb-NO" i="1" dirty="0"/>
              <a:t>BILLETTER : </a:t>
            </a:r>
          </a:p>
          <a:p>
            <a:r>
              <a:rPr lang="nb-NO" dirty="0"/>
              <a:t>Omtrent samme prosedyre som ved </a:t>
            </a:r>
            <a:r>
              <a:rPr lang="nb-NO" i="1" dirty="0"/>
              <a:t>næringsmiddelprodukt</a:t>
            </a:r>
            <a:r>
              <a:rPr lang="nb-NO" dirty="0"/>
              <a:t>, men med noen viktige unntak og huskeregler:</a:t>
            </a:r>
          </a:p>
          <a:p>
            <a:pPr marL="342900" indent="-342900">
              <a:buFont typeface="+mj-lt"/>
              <a:buAutoNum type="arabicPeriod"/>
            </a:pPr>
            <a:r>
              <a:rPr lang="nb-NO" dirty="0"/>
              <a:t>Billettene til </a:t>
            </a:r>
            <a:r>
              <a:rPr lang="nb-NO" i="1" dirty="0"/>
              <a:t>våre kulturarrangement</a:t>
            </a:r>
            <a:r>
              <a:rPr lang="nb-NO" dirty="0"/>
              <a:t> har momsfritak!</a:t>
            </a:r>
          </a:p>
          <a:p>
            <a:pPr marL="342900" indent="-342900">
              <a:buFont typeface="+mj-lt"/>
              <a:buAutoNum type="arabicPeriod"/>
            </a:pPr>
            <a:r>
              <a:rPr lang="nb-NO" dirty="0"/>
              <a:t>Billettpriser under 100,- kr betaler vi ikke avgift til </a:t>
            </a:r>
            <a:r>
              <a:rPr lang="nb-NO" dirty="0" err="1"/>
              <a:t>Hoopla</a:t>
            </a:r>
            <a:r>
              <a:rPr lang="nb-NO" dirty="0"/>
              <a:t> for. </a:t>
            </a:r>
            <a:r>
              <a:rPr lang="nb-NO" sz="1200" dirty="0"/>
              <a:t>(Men en billett bør prises ut fra de samlede kostnadene til arrangementet, ikke denne billettavgiften alene. Vi har også en kickback-avtale med </a:t>
            </a:r>
            <a:r>
              <a:rPr lang="nb-NO" sz="1200" dirty="0" err="1"/>
              <a:t>Hoopla</a:t>
            </a:r>
            <a:r>
              <a:rPr lang="nb-NO" sz="1200" dirty="0"/>
              <a:t> på billettsalg!)</a:t>
            </a:r>
          </a:p>
          <a:p>
            <a:pPr marL="342900" indent="-342900">
              <a:buFont typeface="+mj-lt"/>
              <a:buAutoNum type="arabicPeriod"/>
            </a:pPr>
            <a:r>
              <a:rPr lang="nb-NO" dirty="0"/>
              <a:t>Billetter som </a:t>
            </a:r>
            <a:r>
              <a:rPr lang="nb-NO" i="1" dirty="0"/>
              <a:t>salgsartikkel </a:t>
            </a:r>
            <a:r>
              <a:rPr lang="nb-NO" dirty="0"/>
              <a:t>(</a:t>
            </a:r>
            <a:r>
              <a:rPr lang="nb-NO" i="1" dirty="0"/>
              <a:t>produkt</a:t>
            </a:r>
            <a:r>
              <a:rPr lang="nb-NO" dirty="0"/>
              <a:t>), må kobles til </a:t>
            </a:r>
            <a:r>
              <a:rPr lang="nb-NO" i="1" dirty="0"/>
              <a:t>arrangementet</a:t>
            </a:r>
            <a:r>
              <a:rPr lang="nb-NO" dirty="0"/>
              <a:t>. Det gjøres i menyene nederst til høyre. Her velger du først arrangement, deretter billettkategori. I eksempelet opererer arrangementet med flere typer billetter. De ulike billettkategoriene opprettes i billettverktøyet, i arrangementet.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8CEBB345-DA5D-3C09-605B-8DDF95720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2025" y="1041495"/>
            <a:ext cx="6807016" cy="437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5816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E715556E422D74DAD899F3FC75E3825" ma:contentTypeVersion="16" ma:contentTypeDescription="Opprett et nytt dokument." ma:contentTypeScope="" ma:versionID="74fcae31c2cb6428d03f71ce58c9081b">
  <xsd:schema xmlns:xsd="http://www.w3.org/2001/XMLSchema" xmlns:xs="http://www.w3.org/2001/XMLSchema" xmlns:p="http://schemas.microsoft.com/office/2006/metadata/properties" xmlns:ns2="ffb568e4-ddb2-4488-8386-dbb8881e1570" xmlns:ns3="c54fc5bf-2bd7-4e5e-9d47-60fada190e8c" targetNamespace="http://schemas.microsoft.com/office/2006/metadata/properties" ma:root="true" ma:fieldsID="3c13d5766ed735bb3c78b47d6985b086" ns2:_="" ns3:_="">
    <xsd:import namespace="ffb568e4-ddb2-4488-8386-dbb8881e1570"/>
    <xsd:import namespace="c54fc5bf-2bd7-4e5e-9d47-60fada190e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b568e4-ddb2-4488-8386-dbb8881e15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emerkelapper" ma:readOnly="false" ma:fieldId="{5cf76f15-5ced-4ddc-b409-7134ff3c332f}" ma:taxonomyMulti="true" ma:sspId="eeaa9471-3809-4903-bebf-111d1dca56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4fc5bf-2bd7-4e5e-9d47-60fada190e8c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2825991-ea5f-4b7b-b19b-925b5fa93def}" ma:internalName="TaxCatchAll" ma:showField="CatchAllData" ma:web="c54fc5bf-2bd7-4e5e-9d47-60fada190e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fb568e4-ddb2-4488-8386-dbb8881e1570">
      <Terms xmlns="http://schemas.microsoft.com/office/infopath/2007/PartnerControls"/>
    </lcf76f155ced4ddcb4097134ff3c332f>
    <TaxCatchAll xmlns="c54fc5bf-2bd7-4e5e-9d47-60fada190e8c" xsi:nil="true"/>
  </documentManagement>
</p:properties>
</file>

<file path=customXml/itemProps1.xml><?xml version="1.0" encoding="utf-8"?>
<ds:datastoreItem xmlns:ds="http://schemas.openxmlformats.org/officeDocument/2006/customXml" ds:itemID="{82D28D07-521A-4A75-A77C-137945147E4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54E167-5553-4E8E-93A2-9E74F39A54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b568e4-ddb2-4488-8386-dbb8881e1570"/>
    <ds:schemaRef ds:uri="c54fc5bf-2bd7-4e5e-9d47-60fada190e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2F74949-63D6-4F63-96B1-8B4219010E0C}">
  <ds:schemaRefs>
    <ds:schemaRef ds:uri="http://schemas.microsoft.com/office/2006/metadata/properties"/>
    <ds:schemaRef ds:uri="http://schemas.microsoft.com/office/infopath/2007/PartnerControls"/>
    <ds:schemaRef ds:uri="ffb568e4-ddb2-4488-8386-dbb8881e1570"/>
    <ds:schemaRef ds:uri="c54fc5bf-2bd7-4e5e-9d47-60fada190e8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1336</Words>
  <Application>Microsoft Office PowerPoint</Application>
  <PresentationFormat>Widescreen</PresentationFormat>
  <Paragraphs>65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Office-tema</vt:lpstr>
      <vt:lpstr> Hoopla backoffice</vt:lpstr>
      <vt:lpstr>Innlogging</vt:lpstr>
      <vt:lpstr>Del 1: BILLETTSYSTEM</vt:lpstr>
      <vt:lpstr>1.1 Opprett arrangement</vt:lpstr>
      <vt:lpstr>1.2 Lage billetter</vt:lpstr>
      <vt:lpstr>1.3 Publiser arrangement</vt:lpstr>
      <vt:lpstr>Del 2: KASSE</vt:lpstr>
      <vt:lpstr>2.1 Produkter</vt:lpstr>
      <vt:lpstr>2.2 Produkter</vt:lpstr>
      <vt:lpstr>2.3 Salgsområde: Hvordan ordne salgsmeny i POS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Hoopla backoffice</dc:title>
  <dc:creator>Thor Einar Isaksen</dc:creator>
  <cp:lastModifiedBy>Thor Einar Isaksen</cp:lastModifiedBy>
  <cp:revision>7</cp:revision>
  <dcterms:created xsi:type="dcterms:W3CDTF">2022-06-24T08:19:25Z</dcterms:created>
  <dcterms:modified xsi:type="dcterms:W3CDTF">2022-12-02T09:37:42Z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0x0101002E715556E422D74DAD899F3FC75E3825</vt:lpwstr>
  </property>
</Properties>
</file>