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9" r:id="rId6"/>
    <p:sldId id="263" r:id="rId7"/>
    <p:sldId id="268" r:id="rId8"/>
    <p:sldId id="264" r:id="rId9"/>
    <p:sldId id="261" r:id="rId10"/>
    <p:sldId id="270" r:id="rId11"/>
    <p:sldId id="273" r:id="rId12"/>
    <p:sldId id="262" r:id="rId13"/>
    <p:sldId id="271" r:id="rId14"/>
    <p:sldId id="266" r:id="rId15"/>
    <p:sldId id="272" r:id="rId16"/>
  </p:sldIdLst>
  <p:sldSz cx="9906000" cy="6858000" type="A4"/>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41C217-AA79-4D4B-BF26-0FC37378B4B1}" v="21" dt="2022-11-24T09:29:57.73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iddels stil 4 - uthevin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iddels stil 1 - uthevin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8962" autoAdjust="0"/>
  </p:normalViewPr>
  <p:slideViewPr>
    <p:cSldViewPr snapToGrid="0">
      <p:cViewPr varScale="1">
        <p:scale>
          <a:sx n="96" d="100"/>
          <a:sy n="96" d="100"/>
        </p:scale>
        <p:origin x="16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dirty="0"/>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CFE411-19A8-4F45-BE7F-3565B78DC2DD}" type="datetimeFigureOut">
              <a:rPr lang="nb-NO" smtClean="0"/>
              <a:t>03.11.2023</a:t>
            </a:fld>
            <a:endParaRPr lang="nb-NO" dirty="0"/>
          </a:p>
        </p:txBody>
      </p:sp>
      <p:sp>
        <p:nvSpPr>
          <p:cNvPr id="4" name="Plassholder for lysbilde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nb-NO" dirty="0"/>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B02B2E-B22E-464A-A6B2-49F46FFC1A69}" type="slidenum">
              <a:rPr lang="nb-NO" smtClean="0"/>
              <a:t>‹#›</a:t>
            </a:fld>
            <a:endParaRPr lang="nb-NO" dirty="0"/>
          </a:p>
        </p:txBody>
      </p:sp>
    </p:spTree>
    <p:extLst>
      <p:ext uri="{BB962C8B-B14F-4D97-AF65-F5344CB8AC3E}">
        <p14:creationId xmlns:p14="http://schemas.microsoft.com/office/powerpoint/2010/main" val="342629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B02B2E-B22E-464A-A6B2-49F46FFC1A69}" type="slidenum">
              <a:rPr lang="nb-NO" smtClean="0"/>
              <a:t>1</a:t>
            </a:fld>
            <a:endParaRPr lang="nb-NO" dirty="0"/>
          </a:p>
        </p:txBody>
      </p:sp>
    </p:spTree>
    <p:extLst>
      <p:ext uri="{BB962C8B-B14F-4D97-AF65-F5344CB8AC3E}">
        <p14:creationId xmlns:p14="http://schemas.microsoft.com/office/powerpoint/2010/main" val="903882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B02B2E-B22E-464A-A6B2-49F46FFC1A69}" type="slidenum">
              <a:rPr lang="nb-NO" smtClean="0"/>
              <a:t>4</a:t>
            </a:fld>
            <a:endParaRPr lang="nb-NO" dirty="0"/>
          </a:p>
        </p:txBody>
      </p:sp>
    </p:spTree>
    <p:extLst>
      <p:ext uri="{BB962C8B-B14F-4D97-AF65-F5344CB8AC3E}">
        <p14:creationId xmlns:p14="http://schemas.microsoft.com/office/powerpoint/2010/main" val="2609484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o-NO" dirty="0"/>
          </a:p>
        </p:txBody>
      </p:sp>
      <p:sp>
        <p:nvSpPr>
          <p:cNvPr id="4" name="Plassholder for lysbildenummer 3"/>
          <p:cNvSpPr>
            <a:spLocks noGrp="1"/>
          </p:cNvSpPr>
          <p:nvPr>
            <p:ph type="sldNum" sz="quarter" idx="5"/>
          </p:nvPr>
        </p:nvSpPr>
        <p:spPr/>
        <p:txBody>
          <a:bodyPr/>
          <a:lstStyle/>
          <a:p>
            <a:fld id="{83B02B2E-B22E-464A-A6B2-49F46FFC1A69}" type="slidenum">
              <a:rPr lang="nb-NO" smtClean="0"/>
              <a:t>7</a:t>
            </a:fld>
            <a:endParaRPr lang="nb-NO" dirty="0"/>
          </a:p>
        </p:txBody>
      </p:sp>
    </p:spTree>
    <p:extLst>
      <p:ext uri="{BB962C8B-B14F-4D97-AF65-F5344CB8AC3E}">
        <p14:creationId xmlns:p14="http://schemas.microsoft.com/office/powerpoint/2010/main" val="4248366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o-NO" dirty="0"/>
          </a:p>
        </p:txBody>
      </p:sp>
      <p:sp>
        <p:nvSpPr>
          <p:cNvPr id="4" name="Plassholder for lysbildenummer 3"/>
          <p:cNvSpPr>
            <a:spLocks noGrp="1"/>
          </p:cNvSpPr>
          <p:nvPr>
            <p:ph type="sldNum" sz="quarter" idx="5"/>
          </p:nvPr>
        </p:nvSpPr>
        <p:spPr/>
        <p:txBody>
          <a:bodyPr/>
          <a:lstStyle/>
          <a:p>
            <a:fld id="{83B02B2E-B22E-464A-A6B2-49F46FFC1A69}" type="slidenum">
              <a:rPr lang="nb-NO" smtClean="0"/>
              <a:t>8</a:t>
            </a:fld>
            <a:endParaRPr lang="nb-NO" dirty="0"/>
          </a:p>
        </p:txBody>
      </p:sp>
    </p:spTree>
    <p:extLst>
      <p:ext uri="{BB962C8B-B14F-4D97-AF65-F5344CB8AC3E}">
        <p14:creationId xmlns:p14="http://schemas.microsoft.com/office/powerpoint/2010/main" val="3721462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ea typeface="Calibri"/>
              <a:cs typeface="Calibri"/>
            </a:endParaRPr>
          </a:p>
        </p:txBody>
      </p:sp>
      <p:sp>
        <p:nvSpPr>
          <p:cNvPr id="4" name="Slide Number Placeholder 3"/>
          <p:cNvSpPr>
            <a:spLocks noGrp="1"/>
          </p:cNvSpPr>
          <p:nvPr>
            <p:ph type="sldNum" sz="quarter" idx="5"/>
          </p:nvPr>
        </p:nvSpPr>
        <p:spPr/>
        <p:txBody>
          <a:bodyPr/>
          <a:lstStyle/>
          <a:p>
            <a:fld id="{83B02B2E-B22E-464A-A6B2-49F46FFC1A69}" type="slidenum">
              <a:rPr lang="nb-NO" smtClean="0"/>
              <a:t>9</a:t>
            </a:fld>
            <a:endParaRPr lang="nb-NO" dirty="0"/>
          </a:p>
        </p:txBody>
      </p:sp>
    </p:spTree>
    <p:extLst>
      <p:ext uri="{BB962C8B-B14F-4D97-AF65-F5344CB8AC3E}">
        <p14:creationId xmlns:p14="http://schemas.microsoft.com/office/powerpoint/2010/main" val="1991876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o-NO" dirty="0"/>
          </a:p>
        </p:txBody>
      </p:sp>
      <p:sp>
        <p:nvSpPr>
          <p:cNvPr id="4" name="Plassholder for lysbildenummer 3"/>
          <p:cNvSpPr>
            <a:spLocks noGrp="1"/>
          </p:cNvSpPr>
          <p:nvPr>
            <p:ph type="sldNum" sz="quarter" idx="5"/>
          </p:nvPr>
        </p:nvSpPr>
        <p:spPr/>
        <p:txBody>
          <a:bodyPr/>
          <a:lstStyle/>
          <a:p>
            <a:fld id="{83B02B2E-B22E-464A-A6B2-49F46FFC1A69}" type="slidenum">
              <a:rPr lang="nb-NO" smtClean="0"/>
              <a:t>11</a:t>
            </a:fld>
            <a:endParaRPr lang="nb-NO" dirty="0"/>
          </a:p>
        </p:txBody>
      </p:sp>
    </p:spTree>
    <p:extLst>
      <p:ext uri="{BB962C8B-B14F-4D97-AF65-F5344CB8AC3E}">
        <p14:creationId xmlns:p14="http://schemas.microsoft.com/office/powerpoint/2010/main" val="4103674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3B02B2E-B22E-464A-A6B2-49F46FFC1A69}" type="slidenum">
              <a:rPr lang="nb-NO" smtClean="0"/>
              <a:t>12</a:t>
            </a:fld>
            <a:endParaRPr lang="nb-NO" dirty="0"/>
          </a:p>
        </p:txBody>
      </p:sp>
    </p:spTree>
    <p:extLst>
      <p:ext uri="{BB962C8B-B14F-4D97-AF65-F5344CB8AC3E}">
        <p14:creationId xmlns:p14="http://schemas.microsoft.com/office/powerpoint/2010/main" val="796476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1103166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385269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391999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79079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95439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26450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82329" y="2505075"/>
            <a:ext cx="4190702"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014913" y="2505075"/>
            <a:ext cx="4211340"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8" name="Footer Placeholder 7"/>
          <p:cNvSpPr>
            <a:spLocks noGrp="1"/>
          </p:cNvSpPr>
          <p:nvPr>
            <p:ph type="ftr" sz="quarter" idx="11"/>
          </p:nvPr>
        </p:nvSpPr>
        <p:spPr/>
        <p:txBody>
          <a:bodyPr/>
          <a:lstStyle/>
          <a:p>
            <a:endParaRPr lang="nb-NO" dirty="0"/>
          </a:p>
        </p:txBody>
      </p:sp>
      <p:sp>
        <p:nvSpPr>
          <p:cNvPr id="9" name="Slide Number Placeholder 8"/>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158261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171943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29071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157253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Klikk ikonet for å legge til et bilde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074F9C48-4C35-4BD4-B937-D3FD34870323}" type="datetimeFigureOut">
              <a:rPr lang="nb-NO" smtClean="0"/>
              <a:t>03.11.2023</a:t>
            </a:fld>
            <a:endParaRPr lang="nb-NO" dirty="0"/>
          </a:p>
        </p:txBody>
      </p:sp>
      <p:sp>
        <p:nvSpPr>
          <p:cNvPr id="6" name="Footer Placeholder 5"/>
          <p:cNvSpPr>
            <a:spLocks noGrp="1"/>
          </p:cNvSpPr>
          <p:nvPr>
            <p:ph type="ftr" sz="quarter" idx="11"/>
          </p:nvPr>
        </p:nvSpPr>
        <p:spPr/>
        <p:txBody>
          <a:bodyPr/>
          <a:lstStyle/>
          <a:p>
            <a:endParaRPr lang="nb-NO" dirty="0"/>
          </a:p>
        </p:txBody>
      </p:sp>
      <p:sp>
        <p:nvSpPr>
          <p:cNvPr id="7" name="Slide Number Placeholder 6"/>
          <p:cNvSpPr>
            <a:spLocks noGrp="1"/>
          </p:cNvSpPr>
          <p:nvPr>
            <p:ph type="sldNum" sz="quarter" idx="12"/>
          </p:nvPr>
        </p:nvSpPr>
        <p:spPr/>
        <p:txBody>
          <a:bodyPr/>
          <a:lstStyle/>
          <a:p>
            <a:fld id="{B7B4EEF1-CF57-46B8-92C1-FF6024C07720}" type="slidenum">
              <a:rPr lang="nb-NO" smtClean="0"/>
              <a:t>‹#›</a:t>
            </a:fld>
            <a:endParaRPr lang="nb-NO" dirty="0"/>
          </a:p>
        </p:txBody>
      </p:sp>
    </p:spTree>
    <p:extLst>
      <p:ext uri="{BB962C8B-B14F-4D97-AF65-F5344CB8AC3E}">
        <p14:creationId xmlns:p14="http://schemas.microsoft.com/office/powerpoint/2010/main" val="358398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F9C48-4C35-4BD4-B937-D3FD34870323}" type="datetimeFigureOut">
              <a:rPr lang="nb-NO" smtClean="0"/>
              <a:t>03.11.2023</a:t>
            </a:fld>
            <a:endParaRPr lang="nb-NO"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4EEF1-CF57-46B8-92C1-FF6024C07720}" type="slidenum">
              <a:rPr lang="nb-NO" smtClean="0"/>
              <a:t>‹#›</a:t>
            </a:fld>
            <a:endParaRPr lang="nb-NO" dirty="0"/>
          </a:p>
        </p:txBody>
      </p:sp>
    </p:spTree>
    <p:extLst>
      <p:ext uri="{BB962C8B-B14F-4D97-AF65-F5344CB8AC3E}">
        <p14:creationId xmlns:p14="http://schemas.microsoft.com/office/powerpoint/2010/main" val="3134448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ristiansand.extend.no/cgi-bin/document.pl?pid=nyekristiansand&amp;DocumentID=7490&amp;UnitID=126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tel 2"/>
          <p:cNvSpPr>
            <a:spLocks noGrp="1"/>
          </p:cNvSpPr>
          <p:nvPr>
            <p:ph type="subTitle" idx="1"/>
          </p:nvPr>
        </p:nvSpPr>
        <p:spPr>
          <a:xfrm>
            <a:off x="573416" y="597529"/>
            <a:ext cx="8881548" cy="1541874"/>
          </a:xfrm>
        </p:spPr>
        <p:txBody>
          <a:bodyPr vert="horz" lIns="91440" tIns="45720" rIns="91440" bIns="45720" rtlCol="0" anchor="t">
            <a:normAutofit fontScale="55000" lnSpcReduction="20000"/>
          </a:bodyPr>
          <a:lstStyle/>
          <a:p>
            <a:r>
              <a:rPr lang="nb-NO" sz="3800" b="1" u="sng" dirty="0">
                <a:solidFill>
                  <a:schemeClr val="accent1">
                    <a:lumMod val="75000"/>
                  </a:schemeClr>
                </a:solidFill>
              </a:rPr>
              <a:t>Mal for strukturert kompetansebasert intervju (1. og 2. gangsintervju)</a:t>
            </a:r>
          </a:p>
          <a:p>
            <a:pPr algn="l"/>
            <a:r>
              <a:rPr lang="nb-NO" dirty="0"/>
              <a:t>1.gangsintervjuet fokuserer på å avdekke stillingens kvalifikasjonskrav, mens 2.gangsintervjuet fokuserer på stillingens krav til personlige egenskaper. Du legger inn stillingens krav til kvalifikasjoner og personlige egenskaper, og setter inn aktuelle spørsmål som skal avdekke kravene. </a:t>
            </a:r>
          </a:p>
          <a:p>
            <a:pPr algn="l"/>
            <a:r>
              <a:rPr lang="nb-NO" dirty="0"/>
              <a:t>Kvaliteten på selve intervjuet vil langt på vei være avgjørende for hvor pålitelig informasjon vi får om den enkelte kandidat. Les mer om god intervjuteknikk og typiske fallgruver man kan gå i, men som man bør unngå, på prosesskart på rekruttering. </a:t>
            </a:r>
          </a:p>
          <a:p>
            <a:pPr algn="l"/>
            <a:r>
              <a:rPr lang="nb-NO" dirty="0"/>
              <a:t>Lykke til med rekrutteringen!</a:t>
            </a:r>
          </a:p>
          <a:p>
            <a:pPr algn="l"/>
            <a:endParaRPr lang="nb-NO" dirty="0">
              <a:cs typeface="Calibri" panose="020F0502020204030204"/>
            </a:endParaRPr>
          </a:p>
          <a:p>
            <a:endParaRPr lang="nb-NO" dirty="0"/>
          </a:p>
        </p:txBody>
      </p:sp>
      <p:graphicFrame>
        <p:nvGraphicFramePr>
          <p:cNvPr id="5" name="Tabell 4"/>
          <p:cNvGraphicFramePr>
            <a:graphicFrameLocks noGrp="1"/>
          </p:cNvGraphicFramePr>
          <p:nvPr>
            <p:extLst>
              <p:ext uri="{D42A27DB-BD31-4B8C-83A1-F6EECF244321}">
                <p14:modId xmlns:p14="http://schemas.microsoft.com/office/powerpoint/2010/main" val="128866735"/>
              </p:ext>
            </p:extLst>
          </p:nvPr>
        </p:nvGraphicFramePr>
        <p:xfrm>
          <a:off x="573416" y="2139403"/>
          <a:ext cx="8895318" cy="1107117"/>
        </p:xfrm>
        <a:graphic>
          <a:graphicData uri="http://schemas.openxmlformats.org/drawingml/2006/table">
            <a:tbl>
              <a:tblPr firstRow="1" firstCol="1" bandRow="1">
                <a:tableStyleId>{0505E3EF-67EA-436B-97B2-0124C06EBD24}</a:tableStyleId>
              </a:tblPr>
              <a:tblGrid>
                <a:gridCol w="4434183">
                  <a:extLst>
                    <a:ext uri="{9D8B030D-6E8A-4147-A177-3AD203B41FA5}">
                      <a16:colId xmlns:a16="http://schemas.microsoft.com/office/drawing/2014/main" val="20000"/>
                    </a:ext>
                  </a:extLst>
                </a:gridCol>
                <a:gridCol w="4461135">
                  <a:extLst>
                    <a:ext uri="{9D8B030D-6E8A-4147-A177-3AD203B41FA5}">
                      <a16:colId xmlns:a16="http://schemas.microsoft.com/office/drawing/2014/main" val="20001"/>
                    </a:ext>
                  </a:extLst>
                </a:gridCol>
              </a:tblGrid>
              <a:tr h="274423">
                <a:tc gridSpan="2">
                  <a:txBody>
                    <a:bodyPr/>
                    <a:lstStyle/>
                    <a:p>
                      <a:pPr marL="0" algn="l" defTabSz="914400" rtl="0" eaLnBrk="1" latinLnBrk="0" hangingPunct="1">
                        <a:lnSpc>
                          <a:spcPct val="107000"/>
                        </a:lnSpc>
                        <a:spcAft>
                          <a:spcPts val="0"/>
                        </a:spcAft>
                      </a:pPr>
                      <a:r>
                        <a:rPr lang="nb-NO" sz="1000" b="0" kern="1200" dirty="0">
                          <a:solidFill>
                            <a:schemeClr val="dk1"/>
                          </a:solidFill>
                          <a:effectLst/>
                          <a:latin typeface="+mn-lt"/>
                          <a:ea typeface="+mn-ea"/>
                          <a:cs typeface="+mn-cs"/>
                        </a:rPr>
                        <a:t>STILLING: </a:t>
                      </a:r>
                    </a:p>
                  </a:txBody>
                  <a:tcPr marL="55721" marR="55721" marT="0" marB="0" anchor="ctr">
                    <a:solidFill>
                      <a:schemeClr val="bg1"/>
                    </a:solidFill>
                  </a:tcPr>
                </a:tc>
                <a:tc hMerge="1">
                  <a:txBody>
                    <a:bodyPr/>
                    <a:lstStyle/>
                    <a:p>
                      <a:pPr algn="l">
                        <a:lnSpc>
                          <a:spcPct val="107000"/>
                        </a:lnSpc>
                        <a:spcAft>
                          <a:spcPts val="0"/>
                        </a:spcAft>
                      </a:pP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nchor="ctr">
                    <a:solidFill>
                      <a:schemeClr val="bg1"/>
                    </a:solidFill>
                  </a:tcPr>
                </a:tc>
                <a:extLst>
                  <a:ext uri="{0D108BD9-81ED-4DB2-BD59-A6C34878D82A}">
                    <a16:rowId xmlns:a16="http://schemas.microsoft.com/office/drawing/2014/main" val="3317039415"/>
                  </a:ext>
                </a:extLst>
              </a:tr>
              <a:tr h="274423">
                <a:tc>
                  <a:txBody>
                    <a:bodyPr/>
                    <a:lstStyle/>
                    <a:p>
                      <a:pPr algn="l">
                        <a:lnSpc>
                          <a:spcPct val="107000"/>
                        </a:lnSpc>
                        <a:spcAft>
                          <a:spcPts val="0"/>
                        </a:spcAft>
                      </a:pPr>
                      <a:r>
                        <a:rPr lang="nb-NO" sz="1000" b="0" dirty="0">
                          <a:effectLst/>
                          <a:latin typeface="Calibri"/>
                          <a:ea typeface="Calibri" panose="020F0502020204030204" pitchFamily="34" charset="0"/>
                          <a:cs typeface="Times New Roman"/>
                        </a:rPr>
                        <a:t>TILHØRIGHET:</a:t>
                      </a:r>
                      <a:endParaRPr lang="nb-NO" sz="1000" b="0" dirty="0">
                        <a:effectLst/>
                        <a:latin typeface="Calibri"/>
                        <a:ea typeface="Calibri" panose="020F0502020204030204" pitchFamily="34" charset="0"/>
                        <a:cs typeface="Times New Roman" panose="02020603050405020304" pitchFamily="18" charset="0"/>
                      </a:endParaRPr>
                    </a:p>
                  </a:txBody>
                  <a:tcPr marL="55721" marR="55721" marT="0" marB="0" anchor="ctr">
                    <a:solidFill>
                      <a:schemeClr val="bg1"/>
                    </a:solidFill>
                  </a:tcPr>
                </a:tc>
                <a:tc>
                  <a:txBody>
                    <a:bodyPr/>
                    <a:lstStyle/>
                    <a:p>
                      <a:pPr algn="l">
                        <a:lnSpc>
                          <a:spcPct val="107000"/>
                        </a:lnSpc>
                        <a:spcAft>
                          <a:spcPts val="0"/>
                        </a:spcAft>
                      </a:pPr>
                      <a:r>
                        <a:rPr lang="nb-NO" sz="1000" b="0" dirty="0">
                          <a:effectLst/>
                        </a:rPr>
                        <a:t>Annonse ID fra Webcruiter:</a:t>
                      </a: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nchor="ctr">
                    <a:solidFill>
                      <a:schemeClr val="bg1"/>
                    </a:solidFill>
                  </a:tcPr>
                </a:tc>
                <a:extLst>
                  <a:ext uri="{0D108BD9-81ED-4DB2-BD59-A6C34878D82A}">
                    <a16:rowId xmlns:a16="http://schemas.microsoft.com/office/drawing/2014/main" val="10000"/>
                  </a:ext>
                </a:extLst>
              </a:tr>
              <a:tr h="265914">
                <a:tc>
                  <a:txBody>
                    <a:bodyPr/>
                    <a:lstStyle/>
                    <a:p>
                      <a:pPr algn="l">
                        <a:lnSpc>
                          <a:spcPct val="107000"/>
                        </a:lnSpc>
                        <a:spcAft>
                          <a:spcPts val="0"/>
                        </a:spcAft>
                      </a:pPr>
                      <a:r>
                        <a:rPr lang="nb-NO" sz="1000" b="0" dirty="0">
                          <a:effectLst/>
                        </a:rPr>
                        <a:t>NAVN PÅ KANDIDAT:</a:t>
                      </a: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nchor="ctr">
                    <a:solidFill>
                      <a:schemeClr val="bg1"/>
                    </a:solidFill>
                  </a:tcPr>
                </a:tc>
                <a:tc rowSpan="2">
                  <a:txBody>
                    <a:bodyPr/>
                    <a:lstStyle/>
                    <a:p>
                      <a:pPr algn="l">
                        <a:lnSpc>
                          <a:spcPct val="107000"/>
                        </a:lnSpc>
                        <a:spcAft>
                          <a:spcPts val="0"/>
                        </a:spcAft>
                      </a:pPr>
                      <a:r>
                        <a:rPr lang="nb-NO" sz="1000" b="0" dirty="0">
                          <a:effectLst/>
                        </a:rPr>
                        <a:t>INTERVJUERE:</a:t>
                      </a: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nchor="ctr">
                    <a:solidFill>
                      <a:schemeClr val="bg1"/>
                    </a:solidFill>
                  </a:tcPr>
                </a:tc>
                <a:extLst>
                  <a:ext uri="{0D108BD9-81ED-4DB2-BD59-A6C34878D82A}">
                    <a16:rowId xmlns:a16="http://schemas.microsoft.com/office/drawing/2014/main" val="10001"/>
                  </a:ext>
                </a:extLst>
              </a:tr>
              <a:tr h="292357">
                <a:tc>
                  <a:txBody>
                    <a:bodyPr/>
                    <a:lstStyle/>
                    <a:p>
                      <a:pPr algn="l">
                        <a:lnSpc>
                          <a:spcPct val="107000"/>
                        </a:lnSpc>
                        <a:spcAft>
                          <a:spcPts val="0"/>
                        </a:spcAft>
                      </a:pPr>
                      <a:r>
                        <a:rPr lang="nb-NO" sz="1000" b="0" dirty="0">
                          <a:effectLst/>
                        </a:rPr>
                        <a:t>DATO/KLOKKESLETT:</a:t>
                      </a: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nchor="ctr">
                    <a:solidFill>
                      <a:schemeClr val="bg1"/>
                    </a:solidFill>
                  </a:tcPr>
                </a:tc>
                <a:tc vMerge="1">
                  <a:txBody>
                    <a:bodyPr/>
                    <a:lstStyle/>
                    <a:p>
                      <a:pPr algn="l">
                        <a:lnSpc>
                          <a:spcPct val="107000"/>
                        </a:lnSpc>
                        <a:spcAft>
                          <a:spcPts val="0"/>
                        </a:spcAft>
                      </a:pPr>
                      <a:endParaRPr lang="nb-NO"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0002"/>
                  </a:ext>
                </a:extLst>
              </a:tr>
            </a:tbl>
          </a:graphicData>
        </a:graphic>
      </p:graphicFrame>
      <p:graphicFrame>
        <p:nvGraphicFramePr>
          <p:cNvPr id="6" name="Tabell 5"/>
          <p:cNvGraphicFramePr>
            <a:graphicFrameLocks noGrp="1"/>
          </p:cNvGraphicFramePr>
          <p:nvPr>
            <p:extLst>
              <p:ext uri="{D42A27DB-BD31-4B8C-83A1-F6EECF244321}">
                <p14:modId xmlns:p14="http://schemas.microsoft.com/office/powerpoint/2010/main" val="3937494577"/>
              </p:ext>
            </p:extLst>
          </p:nvPr>
        </p:nvGraphicFramePr>
        <p:xfrm>
          <a:off x="554950" y="3337208"/>
          <a:ext cx="8900014" cy="3111893"/>
        </p:xfrm>
        <a:graphic>
          <a:graphicData uri="http://schemas.openxmlformats.org/drawingml/2006/table">
            <a:tbl>
              <a:tblPr firstRow="1" firstCol="1" bandRow="1">
                <a:tableStyleId>{0505E3EF-67EA-436B-97B2-0124C06EBD24}</a:tableStyleId>
              </a:tblPr>
              <a:tblGrid>
                <a:gridCol w="8900014">
                  <a:extLst>
                    <a:ext uri="{9D8B030D-6E8A-4147-A177-3AD203B41FA5}">
                      <a16:colId xmlns:a16="http://schemas.microsoft.com/office/drawing/2014/main" val="20000"/>
                    </a:ext>
                  </a:extLst>
                </a:gridCol>
              </a:tblGrid>
              <a:tr h="343594">
                <a:tc>
                  <a:txBody>
                    <a:bodyPr/>
                    <a:lstStyle/>
                    <a:p>
                      <a:pPr algn="l">
                        <a:lnSpc>
                          <a:spcPct val="107000"/>
                        </a:lnSpc>
                        <a:spcAft>
                          <a:spcPts val="0"/>
                        </a:spcAft>
                      </a:pPr>
                      <a:r>
                        <a:rPr lang="nb-NO" sz="1200" b="1" dirty="0">
                          <a:solidFill>
                            <a:schemeClr val="accent1">
                              <a:lumMod val="75000"/>
                            </a:schemeClr>
                          </a:solidFill>
                          <a:effectLst/>
                        </a:rPr>
                        <a:t>INTRODUKSJON</a:t>
                      </a:r>
                      <a:endParaRPr lang="nb-NO" sz="9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58301" marB="58301">
                    <a:solidFill>
                      <a:schemeClr val="bg1"/>
                    </a:solidFill>
                  </a:tcPr>
                </a:tc>
                <a:extLst>
                  <a:ext uri="{0D108BD9-81ED-4DB2-BD59-A6C34878D82A}">
                    <a16:rowId xmlns:a16="http://schemas.microsoft.com/office/drawing/2014/main" val="10000"/>
                  </a:ext>
                </a:extLst>
              </a:tr>
              <a:tr h="2672818">
                <a:tc>
                  <a:txBody>
                    <a:bodyPr/>
                    <a:lstStyle/>
                    <a:p>
                      <a:pPr marL="342900" lvl="0" indent="-342900" algn="l">
                        <a:lnSpc>
                          <a:spcPct val="107000"/>
                        </a:lnSpc>
                        <a:spcAft>
                          <a:spcPts val="0"/>
                        </a:spcAft>
                        <a:buFont typeface="Symbol" panose="05050102010706020507" pitchFamily="18" charset="2"/>
                        <a:buChar char=""/>
                      </a:pPr>
                      <a:r>
                        <a:rPr lang="nb-NO" sz="1100" b="1" dirty="0">
                          <a:effectLst/>
                        </a:rPr>
                        <a:t>Ønske kandidat velkommen  </a:t>
                      </a:r>
                    </a:p>
                    <a:p>
                      <a:pPr marL="0" lvl="0" indent="0" algn="l">
                        <a:lnSpc>
                          <a:spcPct val="107000"/>
                        </a:lnSpc>
                        <a:spcAft>
                          <a:spcPts val="0"/>
                        </a:spcAft>
                        <a:buFont typeface="Symbol" panose="05050102010706020507" pitchFamily="18" charset="2"/>
                        <a:buNone/>
                      </a:pPr>
                      <a:endParaRPr lang="nb-NO" sz="1100" b="0" dirty="0">
                        <a:effectLst/>
                      </a:endParaRPr>
                    </a:p>
                    <a:p>
                      <a:pPr marL="342900" lvl="0" indent="-342900" algn="l" defTabSz="914400" rtl="0" eaLnBrk="1" latinLnBrk="0" hangingPunct="1">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Presentere ansettelsesutvalget og deres roller, eventuelt bisittere</a:t>
                      </a:r>
                    </a:p>
                    <a:p>
                      <a:pPr marL="0" lvl="0" indent="0" algn="l">
                        <a:lnSpc>
                          <a:spcPct val="107000"/>
                        </a:lnSpc>
                        <a:spcAft>
                          <a:spcPts val="0"/>
                        </a:spcAft>
                        <a:buFont typeface="Symbol" panose="05050102010706020507" pitchFamily="18" charset="2"/>
                        <a:buNone/>
                      </a:pPr>
                      <a:endParaRPr lang="nb-NO" sz="1100" b="0" dirty="0">
                        <a:effectLst/>
                      </a:endParaRPr>
                    </a:p>
                    <a:p>
                      <a:pPr marL="342900" lvl="0" indent="-342900" algn="l">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Gjennomgå hvordan intervjuet er lagt opp</a:t>
                      </a:r>
                      <a:endParaRPr lang="nb-NO" sz="1100" b="1" dirty="0">
                        <a:effectLst/>
                        <a:latin typeface="+mn-l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nb-NO" sz="1100" b="0" kern="1200" dirty="0">
                        <a:solidFill>
                          <a:schemeClr val="dk1"/>
                        </a:solidFill>
                        <a:effectLst/>
                        <a:latin typeface="+mn-lt"/>
                        <a:ea typeface="+mn-ea"/>
                        <a:cs typeface="+mn-cs"/>
                      </a:endParaRPr>
                    </a:p>
                    <a:p>
                      <a:pPr marL="342900" marR="0" lvl="0" indent="-342900" algn="l" rtl="0" eaLnBrk="1" fontAlgn="auto" latinLnBrk="0" hangingPunct="1">
                        <a:lnSpc>
                          <a:spcPct val="107000"/>
                        </a:lnSpc>
                        <a:spcBef>
                          <a:spcPts val="0"/>
                        </a:spcBef>
                        <a:spcAft>
                          <a:spcPts val="0"/>
                        </a:spcAft>
                        <a:buClrTx/>
                        <a:buSzTx/>
                        <a:buFont typeface="Symbol" panose="05050102010706020507" pitchFamily="18" charset="2"/>
                        <a:buChar char=""/>
                      </a:pPr>
                      <a:r>
                        <a:rPr lang="nb-NO" sz="1100" b="1" kern="1200" dirty="0">
                          <a:solidFill>
                            <a:schemeClr val="dk1"/>
                          </a:solidFill>
                          <a:effectLst/>
                          <a:latin typeface="+mn-lt"/>
                          <a:ea typeface="+mn-ea"/>
                          <a:cs typeface="+mn-cs"/>
                        </a:rPr>
                        <a:t>Kort informere om ansettelsesprosessen: </a:t>
                      </a:r>
                      <a:r>
                        <a:rPr lang="nb-NO" sz="1100" b="0" kern="1200" dirty="0">
                          <a:solidFill>
                            <a:schemeClr val="dk1"/>
                          </a:solidFill>
                          <a:effectLst/>
                          <a:latin typeface="+mn-lt"/>
                          <a:ea typeface="+mn-ea"/>
                          <a:cs typeface="+mn-cs"/>
                        </a:rPr>
                        <a:t>Antall søkere til stillingen:   </a:t>
                      </a:r>
                      <a:r>
                        <a:rPr lang="nb-NO" sz="1100" b="0" kern="1200" dirty="0">
                          <a:solidFill>
                            <a:srgbClr val="FF0000"/>
                          </a:solidFill>
                          <a:effectLst/>
                          <a:latin typeface="+mn-lt"/>
                          <a:ea typeface="+mn-ea"/>
                          <a:cs typeface="+mn-cs"/>
                        </a:rPr>
                        <a:t> x </a:t>
                      </a:r>
                      <a:r>
                        <a:rPr lang="nb-NO" sz="1100" b="0" kern="1200" dirty="0">
                          <a:solidFill>
                            <a:schemeClr val="dk1"/>
                          </a:solidFill>
                          <a:effectLst/>
                          <a:latin typeface="+mn-lt"/>
                          <a:ea typeface="+mn-ea"/>
                          <a:cs typeface="+mn-cs"/>
                        </a:rPr>
                        <a:t>   Antall innkalt til intervju:     </a:t>
                      </a:r>
                      <a:r>
                        <a:rPr lang="nb-NO" sz="1100" b="0" kern="1200" dirty="0">
                          <a:solidFill>
                            <a:srgbClr val="FF0000"/>
                          </a:solidFill>
                          <a:effectLst/>
                          <a:latin typeface="+mn-lt"/>
                          <a:ea typeface="+mn-ea"/>
                          <a:cs typeface="+mn-cs"/>
                        </a:rPr>
                        <a:t>x</a:t>
                      </a:r>
                      <a:r>
                        <a:rPr lang="nb-NO" sz="1100" b="0" kern="1200" dirty="0">
                          <a:solidFill>
                            <a:schemeClr val="dk1"/>
                          </a:solidFill>
                          <a:effectLst/>
                          <a:latin typeface="+mn-lt"/>
                          <a:ea typeface="+mn-ea"/>
                          <a:cs typeface="+mn-cs"/>
                        </a:rPr>
                        <a:t>    Om prosessen videre; antall intervjuer, bruk av øvrige seleksjonsmetoder som tester, caseoppgaver, referanser. Tidsplan for prosessen. Fagforeningers 5 dagers uttalelsesfrist. Den som får tilbud har 8 dagers frist for å gi tilbakemelding. </a:t>
                      </a:r>
                    </a:p>
                    <a:p>
                      <a:pPr marL="342900" marR="0" lvl="0" indent="-342900" algn="l">
                        <a:lnSpc>
                          <a:spcPct val="107000"/>
                        </a:lnSpc>
                        <a:spcBef>
                          <a:spcPts val="0"/>
                        </a:spcBef>
                        <a:spcAft>
                          <a:spcPts val="0"/>
                        </a:spcAft>
                        <a:buClrTx/>
                        <a:buSzTx/>
                        <a:buFont typeface="Symbol" panose="05050102010706020507" pitchFamily="18" charset="2"/>
                        <a:buChar char=""/>
                      </a:pPr>
                      <a:endParaRPr lang="nb-NO" sz="1100" b="0" kern="1200" dirty="0">
                        <a:solidFill>
                          <a:schemeClr val="dk1"/>
                        </a:solidFill>
                        <a:effectLst/>
                        <a:latin typeface="+mn-lt"/>
                        <a:ea typeface="+mn-ea"/>
                        <a:cs typeface="+mn-cs"/>
                      </a:endParaRPr>
                    </a:p>
                    <a:p>
                      <a:pPr marL="342900" lvl="0" indent="-342900" algn="l">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Informere om utlyst stilling/er</a:t>
                      </a:r>
                      <a:r>
                        <a:rPr lang="nb-NO" sz="1100" b="0" dirty="0">
                          <a:effectLst/>
                        </a:rPr>
                        <a:t>: Plassering av stillingen i organisasjonskartet, antall medarbeidere i avdelingen,  avdelingens viktigste oppgaver, sentrale samarbeidspartnere etc.</a:t>
                      </a:r>
                    </a:p>
                    <a:p>
                      <a:pPr marL="0" lvl="0" indent="0" algn="l">
                        <a:lnSpc>
                          <a:spcPct val="107000"/>
                        </a:lnSpc>
                        <a:spcAft>
                          <a:spcPts val="0"/>
                        </a:spcAft>
                        <a:buNone/>
                      </a:pPr>
                      <a:endParaRPr lang="nb-NO" sz="1100" b="0" dirty="0">
                        <a:effectLst/>
                      </a:endParaRPr>
                    </a:p>
                    <a:p>
                      <a:pPr marL="342900" lvl="0" indent="-342900" algn="l">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Eventuelt kort presentere arbeidsgiveren Kristiansand kommune</a:t>
                      </a:r>
                      <a:r>
                        <a:rPr lang="nb-NO" sz="1100" b="0" kern="1200" dirty="0">
                          <a:solidFill>
                            <a:schemeClr val="dk1"/>
                          </a:solidFill>
                          <a:effectLst/>
                          <a:latin typeface="+mn-lt"/>
                          <a:ea typeface="+mn-ea"/>
                          <a:cs typeface="+mn-cs"/>
                        </a:rPr>
                        <a:t>: antall ansatte, vise organisasjonskartet, kommunens overordnede mål og verdier</a:t>
                      </a:r>
                    </a:p>
                    <a:p>
                      <a:pPr marL="45720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1"/>
                  </a:ext>
                </a:extLst>
              </a:tr>
            </a:tbl>
          </a:graphicData>
        </a:graphic>
      </p:graphicFrame>
      <p:pic>
        <p:nvPicPr>
          <p:cNvPr id="9" name="Bilde 8">
            <a:extLst>
              <a:ext uri="{FF2B5EF4-FFF2-40B4-BE49-F238E27FC236}">
                <a16:creationId xmlns:a16="http://schemas.microsoft.com/office/drawing/2014/main" id="{B305BF79-6F04-8B31-FD31-78F1DB686771}"/>
              </a:ext>
            </a:extLst>
          </p:cNvPr>
          <p:cNvPicPr>
            <a:picLocks noChangeAspect="1"/>
          </p:cNvPicPr>
          <p:nvPr/>
        </p:nvPicPr>
        <p:blipFill>
          <a:blip r:embed="rId3"/>
          <a:stretch>
            <a:fillRect/>
          </a:stretch>
        </p:blipFill>
        <p:spPr>
          <a:xfrm>
            <a:off x="97173" y="82763"/>
            <a:ext cx="1106940" cy="514766"/>
          </a:xfrm>
          <a:prstGeom prst="rect">
            <a:avLst/>
          </a:prstGeom>
        </p:spPr>
      </p:pic>
    </p:spTree>
    <p:extLst>
      <p:ext uri="{BB962C8B-B14F-4D97-AF65-F5344CB8AC3E}">
        <p14:creationId xmlns:p14="http://schemas.microsoft.com/office/powerpoint/2010/main" val="383839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p:cNvGraphicFramePr>
            <a:graphicFrameLocks noGrp="1"/>
          </p:cNvGraphicFramePr>
          <p:nvPr>
            <p:extLst>
              <p:ext uri="{D42A27DB-BD31-4B8C-83A1-F6EECF244321}">
                <p14:modId xmlns:p14="http://schemas.microsoft.com/office/powerpoint/2010/main" val="2303107036"/>
              </p:ext>
            </p:extLst>
          </p:nvPr>
        </p:nvGraphicFramePr>
        <p:xfrm>
          <a:off x="9939" y="0"/>
          <a:ext cx="9896061" cy="6857999"/>
        </p:xfrm>
        <a:graphic>
          <a:graphicData uri="http://schemas.openxmlformats.org/drawingml/2006/table">
            <a:tbl>
              <a:tblPr firstRow="1" bandRow="1">
                <a:tableStyleId>{1FECB4D8-DB02-4DC6-A0A2-4F2EBAE1DC90}</a:tableStyleId>
              </a:tblPr>
              <a:tblGrid>
                <a:gridCol w="3188524">
                  <a:extLst>
                    <a:ext uri="{9D8B030D-6E8A-4147-A177-3AD203B41FA5}">
                      <a16:colId xmlns:a16="http://schemas.microsoft.com/office/drawing/2014/main" val="20000"/>
                    </a:ext>
                  </a:extLst>
                </a:gridCol>
                <a:gridCol w="6017155">
                  <a:extLst>
                    <a:ext uri="{9D8B030D-6E8A-4147-A177-3AD203B41FA5}">
                      <a16:colId xmlns:a16="http://schemas.microsoft.com/office/drawing/2014/main" val="20001"/>
                    </a:ext>
                  </a:extLst>
                </a:gridCol>
                <a:gridCol w="690382">
                  <a:extLst>
                    <a:ext uri="{9D8B030D-6E8A-4147-A177-3AD203B41FA5}">
                      <a16:colId xmlns:a16="http://schemas.microsoft.com/office/drawing/2014/main" val="20002"/>
                    </a:ext>
                  </a:extLst>
                </a:gridCol>
              </a:tblGrid>
              <a:tr h="711717">
                <a:tc gridSpan="3">
                  <a:txBody>
                    <a:bodyPr/>
                    <a:lstStyle/>
                    <a:p>
                      <a:r>
                        <a:rPr lang="nb-NO" sz="1200" b="1" baseline="0" dirty="0">
                          <a:solidFill>
                            <a:schemeClr val="accent1">
                              <a:lumMod val="75000"/>
                            </a:schemeClr>
                          </a:solidFill>
                        </a:rPr>
                        <a:t>PERSONLIGE EGENSKAPER </a:t>
                      </a:r>
                    </a:p>
                    <a:p>
                      <a:r>
                        <a:rPr lang="nb-NO" sz="1100" b="0" dirty="0">
                          <a:solidFill>
                            <a:schemeClr val="tx1"/>
                          </a:solidFill>
                        </a:rPr>
                        <a:t>Basert på kandidatens svar, vurder oppfyllelse på en skala fra 1 – 5, hvor 1 er svak, 3 er tilfredsstillende og 5 er meget god. Bruker du en skala, vil det være enklere å sammenlikne kandidatene opp mot kvalifikasjonskravene etter intervjurunden</a:t>
                      </a:r>
                      <a:endParaRPr lang="nb-NO" sz="1100" b="1" baseline="0" dirty="0">
                        <a:solidFill>
                          <a:schemeClr val="accent1">
                            <a:lumMod val="75000"/>
                          </a:schemeClr>
                        </a:solidFill>
                      </a:endParaRP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b-NO" dirty="0"/>
                    </a:p>
                  </a:txBody>
                  <a:tcPr/>
                </a:tc>
                <a:tc hMerge="1">
                  <a:txBody>
                    <a:bodyPr/>
                    <a:lstStyle/>
                    <a:p>
                      <a:endParaRPr lang="nb-NO" dirty="0"/>
                    </a:p>
                  </a:txBody>
                  <a:tcPr/>
                </a:tc>
                <a:extLst>
                  <a:ext uri="{0D108BD9-81ED-4DB2-BD59-A6C34878D82A}">
                    <a16:rowId xmlns:a16="http://schemas.microsoft.com/office/drawing/2014/main" val="10000"/>
                  </a:ext>
                </a:extLst>
              </a:tr>
              <a:tr h="492023">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r>
                        <a:rPr lang="nb-NO" sz="1100" dirty="0"/>
                        <a:t>Dine notater av kandidatens svar</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nb-NO" sz="1100" dirty="0"/>
                        <a:t>Score 1 - 5</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1721838">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0" i="0" dirty="0">
                          <a:solidFill>
                            <a:schemeClr val="tx1"/>
                          </a:solidFill>
                          <a:effectLst/>
                          <a:latin typeface="Calibri"/>
                          <a:ea typeface="Calibri" panose="020F0502020204030204" pitchFamily="34" charset="0"/>
                          <a:cs typeface="Times New Roman"/>
                        </a:rPr>
                        <a:t>Her skal følgende vurderes: </a:t>
                      </a:r>
                      <a:r>
                        <a:rPr lang="nb-NO" sz="1100" b="1" i="0" dirty="0">
                          <a:solidFill>
                            <a:schemeClr val="tx1"/>
                          </a:solidFill>
                          <a:effectLst/>
                          <a:latin typeface="Calibri"/>
                          <a:ea typeface="Calibri" panose="020F0502020204030204" pitchFamily="34" charset="0"/>
                          <a:cs typeface="Times New Roman"/>
                        </a:rPr>
                        <a:t>[</a:t>
                      </a:r>
                      <a:r>
                        <a:rPr lang="nb-NO" sz="1100" b="1" i="0" dirty="0">
                          <a:solidFill>
                            <a:srgbClr val="FF0000"/>
                          </a:solidFill>
                          <a:effectLst/>
                          <a:latin typeface="Calibri"/>
                          <a:ea typeface="Calibri" panose="020F0502020204030204" pitchFamily="34" charset="0"/>
                          <a:cs typeface="Times New Roman"/>
                        </a:rPr>
                        <a:t>sett</a:t>
                      </a:r>
                      <a:r>
                        <a:rPr lang="nb-NO" sz="1100" b="1" i="0" baseline="0" dirty="0">
                          <a:solidFill>
                            <a:srgbClr val="FF0000"/>
                          </a:solidFill>
                          <a:effectLst/>
                          <a:latin typeface="Calibri"/>
                          <a:ea typeface="Calibri" panose="020F0502020204030204" pitchFamily="34" charset="0"/>
                          <a:cs typeface="Times New Roman"/>
                        </a:rPr>
                        <a:t> inn personlig egenskap fra behovsanalysen</a:t>
                      </a:r>
                      <a:r>
                        <a:rPr lang="nb-NO" sz="1100" b="1" i="0" baseline="0" dirty="0">
                          <a:solidFill>
                            <a:schemeClr val="tx1"/>
                          </a:solidFill>
                          <a:effectLst/>
                          <a:latin typeface="Calibri"/>
                          <a:ea typeface="Calibri" panose="020F0502020204030204" pitchFamily="34" charset="0"/>
                          <a:cs typeface="Times New Roman"/>
                        </a:rPr>
                        <a:t>]</a:t>
                      </a:r>
                      <a:endParaRPr lang="nb-NO" sz="1100" b="1" i="0" dirty="0">
                        <a:solidFill>
                          <a:schemeClr val="tx1"/>
                        </a:solidFill>
                        <a:effectLst/>
                        <a:latin typeface="Calibri"/>
                        <a:ea typeface="Calibri" panose="020F0502020204030204" pitchFamily="34" charset="0"/>
                        <a:cs typeface="Times New Roman"/>
                      </a:endParaRPr>
                    </a:p>
                    <a:p>
                      <a:pPr marL="0" marR="0" indent="0" algn="l" defTabSz="914400" rtl="0" eaLnBrk="1" fontAlgn="auto" latinLnBrk="0" hangingPunct="1">
                        <a:lnSpc>
                          <a:spcPct val="107000"/>
                        </a:lnSpc>
                        <a:spcBef>
                          <a:spcPts val="0"/>
                        </a:spcBef>
                        <a:spcAft>
                          <a:spcPts val="800"/>
                        </a:spcAft>
                        <a:buClrTx/>
                        <a:buSzTx/>
                        <a:buFontTx/>
                        <a:buNone/>
                        <a:tabLst/>
                        <a:defRPr/>
                      </a:pPr>
                      <a:r>
                        <a:rPr lang="nb-NO" sz="1100" i="1" u="none" dirty="0">
                          <a:solidFill>
                            <a:srgbClr val="FF0000"/>
                          </a:solidFill>
                          <a:effectLst/>
                          <a:latin typeface="Calibri"/>
                          <a:ea typeface="Calibri" panose="020F0502020204030204" pitchFamily="34" charset="0"/>
                          <a:cs typeface="Times New Roman"/>
                        </a:rPr>
                        <a:t>Spørsmål:</a:t>
                      </a: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sng" dirty="0">
                        <a:solidFill>
                          <a:srgbClr val="FF0000"/>
                        </a:solidFill>
                        <a:effectLst/>
                        <a:latin typeface="Calibri"/>
                        <a:ea typeface="Calibri" panose="020F0502020204030204" pitchFamily="34" charset="0"/>
                        <a:cs typeface="Times New Roman"/>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2109209">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0" i="0" kern="1200" dirty="0">
                          <a:solidFill>
                            <a:schemeClr val="dk1"/>
                          </a:solidFill>
                          <a:effectLst/>
                          <a:latin typeface="+mn-lt"/>
                          <a:ea typeface="+mn-ea"/>
                          <a:cs typeface="+mn-cs"/>
                        </a:rPr>
                        <a:t>Her</a:t>
                      </a:r>
                      <a:r>
                        <a:rPr lang="nb-NO" sz="1100" b="0" i="0" kern="1200" baseline="0" dirty="0">
                          <a:solidFill>
                            <a:schemeClr val="dk1"/>
                          </a:solidFill>
                          <a:effectLst/>
                          <a:latin typeface="+mn-lt"/>
                          <a:ea typeface="+mn-ea"/>
                          <a:cs typeface="+mn-cs"/>
                        </a:rPr>
                        <a:t> skal følgende vurderes: </a:t>
                      </a:r>
                      <a:r>
                        <a:rPr lang="nb-NO" sz="1100" b="1" i="0" kern="1200" dirty="0">
                          <a:solidFill>
                            <a:schemeClr val="dk1"/>
                          </a:solidFill>
                          <a:effectLst/>
                          <a:latin typeface="+mn-lt"/>
                          <a:ea typeface="+mn-ea"/>
                          <a:cs typeface="+mn-cs"/>
                        </a:rPr>
                        <a:t>[</a:t>
                      </a:r>
                      <a:r>
                        <a:rPr lang="nb-NO" sz="1100" b="1" i="0" kern="1200" dirty="0">
                          <a:solidFill>
                            <a:srgbClr val="FF0000"/>
                          </a:solidFill>
                          <a:effectLst/>
                          <a:latin typeface="+mn-lt"/>
                          <a:ea typeface="+mn-ea"/>
                          <a:cs typeface="+mn-cs"/>
                        </a:rPr>
                        <a:t>sett inn personlig egenskap fra behovsanalysen</a:t>
                      </a:r>
                      <a:r>
                        <a:rPr lang="nb-NO" sz="1100" b="1" i="0" kern="1200" dirty="0">
                          <a:solidFill>
                            <a:schemeClr val="dk1"/>
                          </a:solidFill>
                          <a:effectLst/>
                          <a:latin typeface="+mn-lt"/>
                          <a:ea typeface="+mn-ea"/>
                          <a:cs typeface="+mn-cs"/>
                        </a:rPr>
                        <a:t>]</a:t>
                      </a:r>
                      <a:endParaRPr lang="nb-NO" sz="1100" b="1" i="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nb-NO" sz="1100" i="1" u="none" dirty="0">
                          <a:solidFill>
                            <a:srgbClr val="FF0000"/>
                          </a:solidFill>
                          <a:effectLst/>
                          <a:latin typeface="Calibri"/>
                          <a:ea typeface="Calibri" panose="020F0502020204030204" pitchFamily="34" charset="0"/>
                          <a:cs typeface="Times New Roman"/>
                        </a:rPr>
                        <a:t>Spørsmål: </a:t>
                      </a:r>
                    </a:p>
                    <a:p>
                      <a:pPr algn="l">
                        <a:lnSpc>
                          <a:spcPct val="107000"/>
                        </a:lnSpc>
                        <a:spcAft>
                          <a:spcPts val="800"/>
                        </a:spcAft>
                      </a:pPr>
                      <a:endParaRPr lang="nb-NO" sz="1100" b="0" i="1" u="sng"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endParaRPr lang="nb-NO" sz="1100" b="0" i="1" baseline="0" dirty="0">
                        <a:solidFill>
                          <a:srgbClr val="FF0000"/>
                        </a:solidFill>
                        <a:effectLst/>
                        <a:latin typeface="Calibri"/>
                        <a:ea typeface="Calibri" panose="020F0502020204030204" pitchFamily="34" charset="0"/>
                        <a:cs typeface="Times New Roman"/>
                      </a:endParaRPr>
                    </a:p>
                    <a:p>
                      <a:pPr algn="l">
                        <a:lnSpc>
                          <a:spcPct val="107000"/>
                        </a:lnSpc>
                        <a:spcAft>
                          <a:spcPts val="800"/>
                        </a:spcAft>
                      </a:pPr>
                      <a:endParaRPr lang="nb-NO" sz="1100" b="0" i="1" u="sng" kern="1200" dirty="0">
                        <a:solidFill>
                          <a:srgbClr val="FF0000"/>
                        </a:solidFill>
                        <a:effectLst/>
                        <a:latin typeface="+mn-lt"/>
                        <a:ea typeface="+mn-ea"/>
                        <a:cs typeface="+mn-cs"/>
                      </a:endParaRPr>
                    </a:p>
                    <a:p>
                      <a:pPr algn="l">
                        <a:lnSpc>
                          <a:spcPct val="107000"/>
                        </a:lnSpc>
                        <a:spcAft>
                          <a:spcPts val="800"/>
                        </a:spcAft>
                      </a:pPr>
                      <a:endParaRPr lang="nb-NO" sz="1100" b="0" i="1" u="sng" kern="1200" dirty="0">
                        <a:solidFill>
                          <a:srgbClr val="FF0000"/>
                        </a:solidFill>
                        <a:effectLst/>
                        <a:latin typeface="+mn-lt"/>
                        <a:ea typeface="+mn-ea"/>
                        <a:cs typeface="+mn-cs"/>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r h="1823212">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0" i="0" kern="1200" dirty="0">
                          <a:solidFill>
                            <a:schemeClr val="dk1"/>
                          </a:solidFill>
                          <a:effectLst/>
                          <a:latin typeface="+mn-lt"/>
                          <a:ea typeface="+mn-ea"/>
                          <a:cs typeface="+mn-cs"/>
                        </a:rPr>
                        <a:t>Her</a:t>
                      </a:r>
                      <a:r>
                        <a:rPr lang="nb-NO" sz="1100" b="0" i="0" kern="1200" baseline="0" dirty="0">
                          <a:solidFill>
                            <a:schemeClr val="dk1"/>
                          </a:solidFill>
                          <a:effectLst/>
                          <a:latin typeface="+mn-lt"/>
                          <a:ea typeface="+mn-ea"/>
                          <a:cs typeface="+mn-cs"/>
                        </a:rPr>
                        <a:t> skal følgende vurderes: </a:t>
                      </a:r>
                      <a:r>
                        <a:rPr lang="nb-NO" sz="1100" b="1" i="0" kern="1200" dirty="0">
                          <a:solidFill>
                            <a:schemeClr val="dk1"/>
                          </a:solidFill>
                          <a:effectLst/>
                          <a:latin typeface="+mn-lt"/>
                          <a:ea typeface="+mn-ea"/>
                          <a:cs typeface="+mn-cs"/>
                        </a:rPr>
                        <a:t>[</a:t>
                      </a:r>
                      <a:r>
                        <a:rPr lang="nb-NO" sz="1100" b="1" i="0" kern="1200" dirty="0">
                          <a:solidFill>
                            <a:srgbClr val="FF0000"/>
                          </a:solidFill>
                          <a:effectLst/>
                          <a:latin typeface="+mn-lt"/>
                          <a:ea typeface="+mn-ea"/>
                          <a:cs typeface="+mn-cs"/>
                        </a:rPr>
                        <a:t>sett inn personlig egenskap fra behovsanalysen</a:t>
                      </a:r>
                      <a:r>
                        <a:rPr lang="nb-NO" sz="1100" b="1" i="0" kern="1200" dirty="0">
                          <a:solidFill>
                            <a:schemeClr val="dk1"/>
                          </a:solidFill>
                          <a:effectLst/>
                          <a:latin typeface="+mn-lt"/>
                          <a:ea typeface="+mn-ea"/>
                          <a:cs typeface="+mn-cs"/>
                        </a:rPr>
                        <a:t>]</a:t>
                      </a:r>
                      <a:endParaRPr lang="nb-NO" sz="1100" b="1" i="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nb-NO" sz="1100" i="1" u="none" dirty="0">
                          <a:solidFill>
                            <a:srgbClr val="FF0000"/>
                          </a:solidFill>
                          <a:effectLst/>
                          <a:latin typeface="Calibri"/>
                          <a:ea typeface="Calibri" panose="020F0502020204030204" pitchFamily="34" charset="0"/>
                          <a:cs typeface="Times New Roman"/>
                        </a:rPr>
                        <a:t>Spørsmål: </a:t>
                      </a:r>
                    </a:p>
                    <a:p>
                      <a:pPr algn="l">
                        <a:lnSpc>
                          <a:spcPct val="107000"/>
                        </a:lnSpc>
                        <a:spcAft>
                          <a:spcPts val="800"/>
                        </a:spcAft>
                      </a:pPr>
                      <a:endParaRPr lang="nb-NO" sz="1100" b="0" i="1" u="sng"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endParaRPr lang="nb-NO" sz="1100" b="0" i="1" baseline="0" dirty="0">
                        <a:solidFill>
                          <a:srgbClr val="FF0000"/>
                        </a:solidFill>
                        <a:effectLst/>
                        <a:latin typeface="Calibri"/>
                        <a:ea typeface="Calibri" panose="020F0502020204030204" pitchFamily="34" charset="0"/>
                        <a:cs typeface="Times New Roman"/>
                      </a:endParaRPr>
                    </a:p>
                    <a:p>
                      <a:pPr algn="l">
                        <a:lnSpc>
                          <a:spcPct val="107000"/>
                        </a:lnSpc>
                        <a:spcAft>
                          <a:spcPts val="800"/>
                        </a:spcAft>
                      </a:pPr>
                      <a:endParaRPr lang="nb-NO" sz="1100" b="0" i="1" u="sng" kern="1200" dirty="0">
                        <a:solidFill>
                          <a:srgbClr val="FF0000"/>
                        </a:solidFill>
                        <a:effectLst/>
                        <a:latin typeface="+mn-lt"/>
                        <a:ea typeface="+mn-ea"/>
                        <a:cs typeface="+mn-cs"/>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568694436"/>
                  </a:ext>
                </a:extLst>
              </a:tr>
            </a:tbl>
          </a:graphicData>
        </a:graphic>
      </p:graphicFrame>
    </p:spTree>
    <p:extLst>
      <p:ext uri="{BB962C8B-B14F-4D97-AF65-F5344CB8AC3E}">
        <p14:creationId xmlns:p14="http://schemas.microsoft.com/office/powerpoint/2010/main" val="162669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342767943"/>
              </p:ext>
            </p:extLst>
          </p:nvPr>
        </p:nvGraphicFramePr>
        <p:xfrm>
          <a:off x="0" y="-1"/>
          <a:ext cx="9906000" cy="6858000"/>
        </p:xfrm>
        <a:graphic>
          <a:graphicData uri="http://schemas.openxmlformats.org/drawingml/2006/table">
            <a:tbl>
              <a:tblPr firstRow="1" firstCol="1" bandRow="1">
                <a:tableStyleId>{0505E3EF-67EA-436B-97B2-0124C06EBD24}</a:tableStyleId>
              </a:tblPr>
              <a:tblGrid>
                <a:gridCol w="2271266">
                  <a:extLst>
                    <a:ext uri="{9D8B030D-6E8A-4147-A177-3AD203B41FA5}">
                      <a16:colId xmlns:a16="http://schemas.microsoft.com/office/drawing/2014/main" val="20000"/>
                    </a:ext>
                  </a:extLst>
                </a:gridCol>
                <a:gridCol w="7634734">
                  <a:extLst>
                    <a:ext uri="{9D8B030D-6E8A-4147-A177-3AD203B41FA5}">
                      <a16:colId xmlns:a16="http://schemas.microsoft.com/office/drawing/2014/main" val="20001"/>
                    </a:ext>
                  </a:extLst>
                </a:gridCol>
              </a:tblGrid>
              <a:tr h="606077">
                <a:tc gridSpan="2">
                  <a:txBody>
                    <a:bodyPr/>
                    <a:lstStyle/>
                    <a:p>
                      <a:pPr algn="l">
                        <a:lnSpc>
                          <a:spcPct val="107000"/>
                        </a:lnSpc>
                        <a:spcAft>
                          <a:spcPts val="0"/>
                        </a:spcAft>
                      </a:pPr>
                      <a:r>
                        <a:rPr lang="nb-NO" sz="1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ARBEIDSMILJØ OG TRIVSEL PÅ JOBB</a:t>
                      </a:r>
                    </a:p>
                  </a:txBody>
                  <a:tcPr marL="55721" marR="55721" marT="58301" marB="58301">
                    <a:solidFill>
                      <a:schemeClr val="bg1"/>
                    </a:solidFill>
                  </a:tcPr>
                </a:tc>
                <a:tc hMerge="1">
                  <a:txBody>
                    <a:bodyPr/>
                    <a:lstStyle/>
                    <a:p>
                      <a:endParaRPr lang="nb-NO"/>
                    </a:p>
                  </a:txBody>
                  <a:tcPr/>
                </a:tc>
                <a:extLst>
                  <a:ext uri="{0D108BD9-81ED-4DB2-BD59-A6C34878D82A}">
                    <a16:rowId xmlns:a16="http://schemas.microsoft.com/office/drawing/2014/main" val="10000"/>
                  </a:ext>
                </a:extLst>
              </a:tr>
              <a:tr h="1008210">
                <a:tc>
                  <a:txBody>
                    <a:bodyPr/>
                    <a:lstStyle/>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Hvordan tror du at din nåværende leder vil beskrive deg?</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1"/>
                  </a:ext>
                </a:extLst>
              </a:tr>
              <a:tr h="1223870">
                <a:tc>
                  <a:txBody>
                    <a:bodyPr/>
                    <a:lstStyle/>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Hva er et godt arbeidsmiljø for deg?</a:t>
                      </a:r>
                    </a:p>
                    <a:p>
                      <a:pPr marL="90170" indent="0" algn="l">
                        <a:lnSpc>
                          <a:spcPct val="107000"/>
                        </a:lnSpc>
                        <a:spcAft>
                          <a:spcPts val="0"/>
                        </a:spcAft>
                        <a:buFont typeface="Arial"/>
                        <a:buNone/>
                      </a:pPr>
                      <a:endParaRPr lang="nb-NO" sz="1100" b="0" kern="1200" baseline="0" dirty="0">
                        <a:solidFill>
                          <a:schemeClr val="tx1"/>
                        </a:solidFill>
                        <a:effectLst/>
                        <a:latin typeface="Calibri"/>
                        <a:ea typeface="Calibri" panose="020F0502020204030204" pitchFamily="34" charset="0"/>
                        <a:cs typeface="Times New Roman"/>
                      </a:endParaRPr>
                    </a:p>
                    <a:p>
                      <a:pPr marL="90170" indent="0" algn="l">
                        <a:lnSpc>
                          <a:spcPct val="107000"/>
                        </a:lnSpc>
                        <a:spcAft>
                          <a:spcPts val="0"/>
                        </a:spcAft>
                        <a:buFont typeface="Arial"/>
                        <a:buNone/>
                      </a:pPr>
                      <a:endParaRPr lang="nb-NO" sz="1100" b="0" kern="1200" baseline="0" dirty="0">
                        <a:solidFill>
                          <a:schemeClr val="tx1"/>
                        </a:solidFill>
                        <a:effectLst/>
                        <a:latin typeface="Calibri"/>
                        <a:ea typeface="Calibri" panose="020F0502020204030204" pitchFamily="34" charset="0"/>
                        <a:cs typeface="Times New Roman"/>
                      </a:endParaRPr>
                    </a:p>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Hvordan bidrar du til arbeidsmiljøet?</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9857339"/>
                  </a:ext>
                </a:extLst>
              </a:tr>
              <a:tr h="1409143">
                <a:tc>
                  <a:txBody>
                    <a:bodyPr/>
                    <a:lstStyle/>
                    <a:p>
                      <a:pPr marL="261620" marR="0" lvl="0" indent="-171450" algn="l" defTabSz="914400" rtl="0" eaLnBrk="1" fontAlgn="auto" latinLnBrk="0" hangingPunct="1">
                        <a:lnSpc>
                          <a:spcPct val="107000"/>
                        </a:lnSpc>
                        <a:spcBef>
                          <a:spcPts val="0"/>
                        </a:spcBef>
                        <a:spcAft>
                          <a:spcPts val="0"/>
                        </a:spcAft>
                        <a:buClrTx/>
                        <a:buSzTx/>
                        <a:buFont typeface="Arial"/>
                        <a:buChar char="•"/>
                        <a:tabLst/>
                        <a:defRPr/>
                      </a:pPr>
                      <a:r>
                        <a:rPr lang="nb-NO" sz="1100" b="0" kern="1200" baseline="0" dirty="0">
                          <a:solidFill>
                            <a:schemeClr val="tx1"/>
                          </a:solidFill>
                          <a:effectLst/>
                          <a:latin typeface="Calibri"/>
                          <a:ea typeface="Calibri" panose="020F0502020204030204" pitchFamily="34" charset="0"/>
                          <a:cs typeface="Times New Roman"/>
                        </a:rPr>
                        <a:t>Hva trenger du av din leder for å kunne lykkes og trives i denne stillingen?</a:t>
                      </a:r>
                    </a:p>
                    <a:p>
                      <a:pPr marL="90170" marR="0" lvl="0" indent="0" algn="l" defTabSz="914400" rtl="0" eaLnBrk="1" fontAlgn="auto" latinLnBrk="0" hangingPunct="1">
                        <a:lnSpc>
                          <a:spcPct val="107000"/>
                        </a:lnSpc>
                        <a:spcBef>
                          <a:spcPts val="0"/>
                        </a:spcBef>
                        <a:spcAft>
                          <a:spcPts val="0"/>
                        </a:spcAft>
                        <a:buClrTx/>
                        <a:buSzTx/>
                        <a:buFont typeface="Arial"/>
                        <a:buNone/>
                        <a:tabLst/>
                        <a:defRPr/>
                      </a:pPr>
                      <a:endParaRPr lang="nb-NO" sz="1100" b="0" kern="1200" baseline="0" dirty="0">
                        <a:solidFill>
                          <a:schemeClr val="tx1"/>
                        </a:solidFill>
                        <a:effectLst/>
                        <a:latin typeface="Calibri"/>
                        <a:ea typeface="Calibri" panose="020F0502020204030204" pitchFamily="34" charset="0"/>
                        <a:cs typeface="Times New Roman"/>
                      </a:endParaRPr>
                    </a:p>
                    <a:p>
                      <a:pPr marL="261620" indent="-171450" algn="l">
                        <a:lnSpc>
                          <a:spcPct val="107000"/>
                        </a:lnSpc>
                        <a:spcAft>
                          <a:spcPts val="0"/>
                        </a:spcAft>
                        <a:buFont typeface="Arial"/>
                        <a:buChar char="•"/>
                      </a:pPr>
                      <a:endParaRPr lang="nb-NO" sz="1100" b="0" kern="1200" baseline="0" dirty="0">
                        <a:solidFill>
                          <a:schemeClr val="tx1"/>
                        </a:solidFill>
                        <a:effectLst/>
                        <a:latin typeface="Calibri"/>
                        <a:ea typeface="Calibri" panose="020F0502020204030204" pitchFamily="34" charset="0"/>
                        <a:cs typeface="Times New Roman"/>
                      </a:endParaRPr>
                    </a:p>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 Hva trenger du av dine kollegaer?</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482219612"/>
                  </a:ext>
                </a:extLst>
              </a:tr>
              <a:tr h="1594417">
                <a:tc>
                  <a:txBody>
                    <a:bodyPr/>
                    <a:lstStyle/>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 Alt i alt, hva er ditt sterkeste bidrag til denne stillingen?</a:t>
                      </a:r>
                    </a:p>
                    <a:p>
                      <a:pPr marL="90170" lvl="0" indent="0" algn="l">
                        <a:lnSpc>
                          <a:spcPct val="107000"/>
                        </a:lnSpc>
                        <a:spcAft>
                          <a:spcPts val="0"/>
                        </a:spcAft>
                        <a:buFont typeface="Arial"/>
                        <a:buNone/>
                      </a:pPr>
                      <a:endParaRPr lang="nb-NO" sz="1100" b="0" kern="1200" baseline="0" dirty="0">
                        <a:solidFill>
                          <a:schemeClr val="tx1"/>
                        </a:solidFill>
                        <a:effectLst/>
                        <a:latin typeface="Calibri"/>
                        <a:ea typeface="Calibri" panose="020F0502020204030204" pitchFamily="34" charset="0"/>
                        <a:cs typeface="Times New Roman"/>
                      </a:endParaRPr>
                    </a:p>
                    <a:p>
                      <a:pPr marL="90170" lvl="0" indent="0" algn="l">
                        <a:lnSpc>
                          <a:spcPct val="107000"/>
                        </a:lnSpc>
                        <a:spcAft>
                          <a:spcPts val="0"/>
                        </a:spcAft>
                        <a:buFont typeface="Arial"/>
                        <a:buNone/>
                      </a:pPr>
                      <a:endParaRPr lang="nb-NO" sz="1100" b="0" kern="1200" baseline="0" dirty="0">
                        <a:solidFill>
                          <a:schemeClr val="tx1"/>
                        </a:solidFill>
                        <a:effectLst/>
                        <a:latin typeface="Calibri"/>
                        <a:ea typeface="Calibri" panose="020F0502020204030204" pitchFamily="34" charset="0"/>
                        <a:cs typeface="Times New Roman"/>
                      </a:endParaRPr>
                    </a:p>
                    <a:p>
                      <a:pPr marL="90170" lvl="0" indent="0" algn="l">
                        <a:lnSpc>
                          <a:spcPct val="107000"/>
                        </a:lnSpc>
                        <a:spcAft>
                          <a:spcPts val="0"/>
                        </a:spcAft>
                        <a:buFont typeface="Arial"/>
                        <a:buNone/>
                      </a:pPr>
                      <a:endParaRPr lang="nb-NO" sz="1100" b="0" kern="1200" baseline="0" dirty="0">
                        <a:solidFill>
                          <a:schemeClr val="tx1"/>
                        </a:solidFill>
                        <a:effectLst/>
                        <a:latin typeface="Calibri"/>
                        <a:ea typeface="Calibri" panose="020F0502020204030204" pitchFamily="34" charset="0"/>
                        <a:cs typeface="Times New Roman"/>
                      </a:endParaRPr>
                    </a:p>
                    <a:p>
                      <a:pPr marL="261620" indent="-171450" algn="l">
                        <a:lnSpc>
                          <a:spcPct val="107000"/>
                        </a:lnSpc>
                        <a:spcAft>
                          <a:spcPts val="0"/>
                        </a:spcAft>
                        <a:buFont typeface="Arial"/>
                        <a:buChar char="•"/>
                      </a:pPr>
                      <a:r>
                        <a:rPr lang="nb-NO" sz="1100" b="0" kern="1200" baseline="0" dirty="0">
                          <a:solidFill>
                            <a:schemeClr val="tx1"/>
                          </a:solidFill>
                          <a:effectLst/>
                          <a:latin typeface="Calibri"/>
                          <a:ea typeface="Calibri" panose="020F0502020204030204" pitchFamily="34" charset="0"/>
                          <a:cs typeface="Times New Roman"/>
                        </a:rPr>
                        <a:t>Vi har flere kvalifiserte søkere, hvorfor skal vi ansette nettopp deg?</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2"/>
                  </a:ext>
                </a:extLst>
              </a:tr>
              <a:tr h="1016283">
                <a:tc gridSpan="2">
                  <a:txBody>
                    <a:bodyPr/>
                    <a:lstStyle/>
                    <a:p>
                      <a:pPr marL="90170" indent="0" algn="l">
                        <a:lnSpc>
                          <a:spcPct val="107000"/>
                        </a:lnSpc>
                        <a:spcAft>
                          <a:spcPts val="0"/>
                        </a:spcAft>
                      </a:pPr>
                      <a:r>
                        <a:rPr lang="nb-NO" sz="1100" b="1" kern="1200" baseline="0" dirty="0">
                          <a:solidFill>
                            <a:schemeClr val="tx1"/>
                          </a:solidFill>
                          <a:effectLst/>
                          <a:latin typeface="Calibri"/>
                          <a:ea typeface="Calibri" panose="020F0502020204030204" pitchFamily="34" charset="0"/>
                          <a:cs typeface="Times New Roman"/>
                        </a:rPr>
                        <a:t>Andre notater</a:t>
                      </a:r>
                    </a:p>
                  </a:txBody>
                  <a:tcPr marL="55721" marR="55721" marT="58301" marB="58301">
                    <a:solidFill>
                      <a:schemeClr val="bg1"/>
                    </a:solidFill>
                  </a:tcPr>
                </a:tc>
                <a:tc hMerge="1">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179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781856846"/>
              </p:ext>
            </p:extLst>
          </p:nvPr>
        </p:nvGraphicFramePr>
        <p:xfrm>
          <a:off x="0" y="0"/>
          <a:ext cx="9906000" cy="7264030"/>
        </p:xfrm>
        <a:graphic>
          <a:graphicData uri="http://schemas.openxmlformats.org/drawingml/2006/table">
            <a:tbl>
              <a:tblPr firstRow="1" firstCol="1" bandRow="1">
                <a:tableStyleId>{0505E3EF-67EA-436B-97B2-0124C06EBD24}</a:tableStyleId>
              </a:tblPr>
              <a:tblGrid>
                <a:gridCol w="2271265">
                  <a:extLst>
                    <a:ext uri="{9D8B030D-6E8A-4147-A177-3AD203B41FA5}">
                      <a16:colId xmlns:a16="http://schemas.microsoft.com/office/drawing/2014/main" val="20000"/>
                    </a:ext>
                  </a:extLst>
                </a:gridCol>
                <a:gridCol w="7634735">
                  <a:extLst>
                    <a:ext uri="{9D8B030D-6E8A-4147-A177-3AD203B41FA5}">
                      <a16:colId xmlns:a16="http://schemas.microsoft.com/office/drawing/2014/main" val="20001"/>
                    </a:ext>
                  </a:extLst>
                </a:gridCol>
              </a:tblGrid>
              <a:tr h="353281">
                <a:tc gridSpan="2">
                  <a:txBody>
                    <a:bodyPr/>
                    <a:lstStyle/>
                    <a:p>
                      <a:pPr algn="l">
                        <a:lnSpc>
                          <a:spcPct val="107000"/>
                        </a:lnSpc>
                        <a:spcAft>
                          <a:spcPts val="0"/>
                        </a:spcAft>
                      </a:pPr>
                      <a:r>
                        <a:rPr lang="nb-NO" sz="1200" b="1" dirty="0">
                          <a:solidFill>
                            <a:schemeClr val="accent1">
                              <a:lumMod val="75000"/>
                            </a:schemeClr>
                          </a:solidFill>
                          <a:effectLst/>
                        </a:rPr>
                        <a:t>AVSLUTNING</a:t>
                      </a:r>
                      <a:endParaRPr lang="nb-NO" sz="1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58301" marB="58301">
                    <a:solidFill>
                      <a:schemeClr val="bg1"/>
                    </a:solidFill>
                  </a:tcPr>
                </a:tc>
                <a:tc hMerge="1">
                  <a:txBody>
                    <a:bodyPr/>
                    <a:lstStyle/>
                    <a:p>
                      <a:endParaRPr lang="nb-NO"/>
                    </a:p>
                  </a:txBody>
                  <a:tcPr/>
                </a:tc>
                <a:extLst>
                  <a:ext uri="{0D108BD9-81ED-4DB2-BD59-A6C34878D82A}">
                    <a16:rowId xmlns:a16="http://schemas.microsoft.com/office/drawing/2014/main" val="10000"/>
                  </a:ext>
                </a:extLst>
              </a:tr>
              <a:tr h="599570">
                <a:tc>
                  <a:txBody>
                    <a:bodyPr/>
                    <a:lstStyle/>
                    <a:p>
                      <a:pPr marL="261620" indent="-171450" algn="l">
                        <a:lnSpc>
                          <a:spcPct val="107000"/>
                        </a:lnSpc>
                        <a:spcAft>
                          <a:spcPts val="0"/>
                        </a:spcAft>
                        <a:buFont typeface="Arial"/>
                        <a:buChar char="•"/>
                      </a:pPr>
                      <a:r>
                        <a:rPr lang="nb-NO" sz="1100" b="0" u="none" kern="1200" baseline="0" dirty="0">
                          <a:solidFill>
                            <a:schemeClr val="tx1"/>
                          </a:solidFill>
                          <a:effectLst/>
                          <a:latin typeface="Calibri"/>
                          <a:ea typeface="Calibri" panose="020F0502020204030204" pitchFamily="34" charset="0"/>
                          <a:cs typeface="Times New Roman"/>
                        </a:rPr>
                        <a:t>Har du noen behov for tilrettelegging på jobb?</a:t>
                      </a:r>
                    </a:p>
                    <a:p>
                      <a:pPr marL="90170" indent="0" algn="l">
                        <a:lnSpc>
                          <a:spcPct val="107000"/>
                        </a:lnSpc>
                        <a:spcAft>
                          <a:spcPts val="0"/>
                        </a:spcAft>
                        <a:buFont typeface="Arial"/>
                        <a:buNone/>
                      </a:pPr>
                      <a:r>
                        <a:rPr lang="nb-NO" sz="1100" b="0" i="0" kern="1200" dirty="0">
                          <a:solidFill>
                            <a:schemeClr val="dk1"/>
                          </a:solidFill>
                          <a:effectLst/>
                          <a:latin typeface="+mn-lt"/>
                          <a:ea typeface="+mn-ea"/>
                          <a:cs typeface="+mn-cs"/>
                        </a:rPr>
                        <a:t>Informer om at arbeidsgiver vil tilrettelegge for medarbeidere som har behov for det der det er mulig.</a:t>
                      </a:r>
                      <a:endParaRPr lang="nb-NO" sz="1100" b="0" u="none" kern="1200" baseline="0" dirty="0">
                        <a:solidFill>
                          <a:schemeClr val="tx1"/>
                        </a:solidFill>
                        <a:effectLst/>
                        <a:latin typeface="Calibri"/>
                        <a:ea typeface="Calibri" panose="020F0502020204030204" pitchFamily="34" charset="0"/>
                        <a:cs typeface="Times New Roman"/>
                      </a:endParaRP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5"/>
                  </a:ext>
                </a:extLst>
              </a:tr>
              <a:tr h="752491">
                <a:tc>
                  <a:txBody>
                    <a:bodyPr/>
                    <a:lstStyle/>
                    <a:p>
                      <a:pPr marL="261620" indent="-171450" algn="l">
                        <a:lnSpc>
                          <a:spcPct val="107000"/>
                        </a:lnSpc>
                        <a:spcAft>
                          <a:spcPts val="0"/>
                        </a:spcAft>
                        <a:buFont typeface="Arial"/>
                        <a:buChar char="•"/>
                      </a:pPr>
                      <a:r>
                        <a:rPr lang="nb-NO" sz="1100" b="0" u="none" kern="1200" baseline="0" dirty="0">
                          <a:solidFill>
                            <a:schemeClr val="tx1"/>
                          </a:solidFill>
                          <a:effectLst/>
                          <a:latin typeface="Calibri"/>
                          <a:ea typeface="Calibri" panose="020F0502020204030204" pitchFamily="34" charset="0"/>
                          <a:cs typeface="Times New Roman"/>
                        </a:rPr>
                        <a:t>Kan ditt forhold til alkohol og andre rusmidler påvirke deg i jobbsammenheng?</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272685503"/>
                  </a:ext>
                </a:extLst>
              </a:tr>
              <a:tr h="752491">
                <a:tc>
                  <a:txBody>
                    <a:bodyPr/>
                    <a:lstStyle/>
                    <a:p>
                      <a:pPr marL="261620" marR="0" lvl="0" indent="-171450" algn="l" defTabSz="914400" rtl="0" eaLnBrk="1" fontAlgn="auto" latinLnBrk="0" hangingPunct="1">
                        <a:lnSpc>
                          <a:spcPct val="107000"/>
                        </a:lnSpc>
                        <a:spcBef>
                          <a:spcPts val="0"/>
                        </a:spcBef>
                        <a:spcAft>
                          <a:spcPts val="0"/>
                        </a:spcAft>
                        <a:buClrTx/>
                        <a:buSzTx/>
                        <a:buFont typeface="Arial"/>
                        <a:buChar char="•"/>
                        <a:tabLst/>
                        <a:defRPr/>
                      </a:pPr>
                      <a:r>
                        <a:rPr lang="en-US" sz="1100" b="0" dirty="0">
                          <a:ea typeface="Calibri"/>
                          <a:cs typeface="Calibri"/>
                        </a:rPr>
                        <a:t>Er det noe som er relevant for denne stillingen som vi burde vite av deg?</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2940030989"/>
                  </a:ext>
                </a:extLst>
              </a:tr>
              <a:tr h="599570">
                <a:tc>
                  <a:txBody>
                    <a:bodyPr/>
                    <a:lstStyle/>
                    <a:p>
                      <a:pPr marL="261620" marR="0" lvl="0" indent="-171450" algn="l" defTabSz="914400" rtl="0" eaLnBrk="1" fontAlgn="auto" latinLnBrk="0" hangingPunct="1">
                        <a:lnSpc>
                          <a:spcPct val="107000"/>
                        </a:lnSpc>
                        <a:spcBef>
                          <a:spcPts val="0"/>
                        </a:spcBef>
                        <a:spcAft>
                          <a:spcPts val="0"/>
                        </a:spcAft>
                        <a:buClrTx/>
                        <a:buSzTx/>
                        <a:buFont typeface="Arial"/>
                        <a:buChar char="•"/>
                        <a:tabLst/>
                        <a:defRPr/>
                      </a:pPr>
                      <a:r>
                        <a:rPr lang="nb-NO" sz="1100" b="0" kern="1200" baseline="0" dirty="0">
                          <a:solidFill>
                            <a:schemeClr val="tx1"/>
                          </a:solidFill>
                          <a:effectLst/>
                          <a:latin typeface="+mn-lt"/>
                          <a:ea typeface="Calibri" panose="020F0502020204030204" pitchFamily="34" charset="0"/>
                          <a:cs typeface="Times New Roman"/>
                        </a:rPr>
                        <a:t> Har du spørsmål til oss før vi avslutter?’</a:t>
                      </a: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4171685496"/>
                  </a:ext>
                </a:extLst>
              </a:tr>
              <a:tr h="2630720">
                <a:tc>
                  <a:txBody>
                    <a:bodyPr/>
                    <a:lstStyle/>
                    <a:p>
                      <a:pPr marL="261620" indent="-171450" algn="l">
                        <a:lnSpc>
                          <a:spcPct val="107000"/>
                        </a:lnSpc>
                        <a:spcAft>
                          <a:spcPts val="0"/>
                        </a:spcAft>
                        <a:buFont typeface="Arial"/>
                        <a:buChar char="•"/>
                      </a:pPr>
                      <a:endParaRPr lang="nb-NO" sz="1100" b="0" kern="1200" baseline="0" dirty="0">
                        <a:solidFill>
                          <a:schemeClr val="tx1"/>
                        </a:solidFill>
                        <a:effectLst/>
                        <a:latin typeface="Calibri"/>
                        <a:ea typeface="Calibri" panose="020F0502020204030204" pitchFamily="34" charset="0"/>
                        <a:cs typeface="Times New Roman"/>
                      </a:endParaRPr>
                    </a:p>
                    <a:p>
                      <a:pPr marL="90170" marR="0" lvl="0" indent="0" algn="l" defTabSz="914400" rtl="0" eaLnBrk="1" fontAlgn="auto" latinLnBrk="0" hangingPunct="1">
                        <a:lnSpc>
                          <a:spcPct val="107000"/>
                        </a:lnSpc>
                        <a:spcBef>
                          <a:spcPts val="0"/>
                        </a:spcBef>
                        <a:spcAft>
                          <a:spcPts val="0"/>
                        </a:spcAft>
                        <a:buClrTx/>
                        <a:buSzTx/>
                        <a:buFont typeface="Arial"/>
                        <a:buNone/>
                        <a:tabLst/>
                        <a:defRPr/>
                      </a:pPr>
                      <a:r>
                        <a:rPr lang="nb-NO" sz="1100" b="1" u="none" kern="1200" baseline="0" dirty="0">
                          <a:solidFill>
                            <a:schemeClr val="tx1"/>
                          </a:solidFill>
                          <a:effectLst/>
                          <a:latin typeface="+mn-lt"/>
                          <a:ea typeface="Calibri" panose="020F0502020204030204" pitchFamily="34" charset="0"/>
                          <a:cs typeface="Times New Roman"/>
                        </a:rPr>
                        <a:t>Informer om hvordan en eventuell prosess med referanser vil foregå.</a:t>
                      </a:r>
                      <a:r>
                        <a:rPr lang="nb-NO" sz="1100" b="0" u="none" kern="1200" baseline="0" dirty="0">
                          <a:solidFill>
                            <a:schemeClr val="tx1"/>
                          </a:solidFill>
                          <a:effectLst/>
                          <a:latin typeface="+mn-lt"/>
                          <a:ea typeface="Calibri" panose="020F0502020204030204" pitchFamily="34" charset="0"/>
                          <a:cs typeface="Times New Roman"/>
                        </a:rPr>
                        <a:t> Hvis man allerede vet at det er aktuelt å be om referanser, be kandidaten legge dem  inn i Webcruiter etter avklaring med den enkelte referanse etter en gitt frist. Eventuelt informer om bruk av digital referansesjekk Refapp og hvordan det fungerer.</a:t>
                      </a:r>
                    </a:p>
                    <a:p>
                      <a:pPr marL="261620" indent="-171450" algn="l">
                        <a:lnSpc>
                          <a:spcPct val="107000"/>
                        </a:lnSpc>
                        <a:spcAft>
                          <a:spcPts val="0"/>
                        </a:spcAft>
                        <a:buFont typeface="Arial"/>
                        <a:buChar char="•"/>
                      </a:pPr>
                      <a:endParaRPr lang="nb-NO" sz="1100" b="0" kern="1200" baseline="0" dirty="0">
                        <a:solidFill>
                          <a:schemeClr val="tx1"/>
                        </a:solidFill>
                        <a:effectLst/>
                        <a:latin typeface="Calibri"/>
                        <a:ea typeface="Calibri" panose="020F0502020204030204" pitchFamily="34" charset="0"/>
                        <a:cs typeface="Times New Roman"/>
                      </a:endParaRPr>
                    </a:p>
                  </a:txBody>
                  <a:tcPr marL="55721" marR="55721" marT="58301" marB="58301">
                    <a:solidFill>
                      <a:schemeClr val="bg1"/>
                    </a:solidFill>
                  </a:tcPr>
                </a:tc>
                <a:tc>
                  <a:txBody>
                    <a:bodyPr/>
                    <a:lstStyle/>
                    <a:p>
                      <a:pPr marL="285750" algn="l">
                        <a:lnSpc>
                          <a:spcPct val="107000"/>
                        </a:lnSpc>
                        <a:spcAft>
                          <a:spcPts val="0"/>
                        </a:spcAft>
                      </a:pPr>
                      <a:endParaRPr lang="nb-NO" sz="900" b="0" dirty="0">
                        <a:effectLst/>
                      </a:endParaRPr>
                    </a:p>
                  </a:txBody>
                  <a:tcPr marL="55721" marR="55721" marT="58301" marB="58301">
                    <a:solidFill>
                      <a:schemeClr val="bg1"/>
                    </a:solidFill>
                  </a:tcPr>
                </a:tc>
                <a:extLst>
                  <a:ext uri="{0D108BD9-81ED-4DB2-BD59-A6C34878D82A}">
                    <a16:rowId xmlns:a16="http://schemas.microsoft.com/office/drawing/2014/main" val="10006"/>
                  </a:ext>
                </a:extLst>
              </a:tr>
              <a:tr h="1169875">
                <a:tc gridSpan="2">
                  <a:txBody>
                    <a:bodyPr/>
                    <a:lstStyle/>
                    <a:p>
                      <a:pPr marL="180975" lvl="0" indent="-180975" algn="l">
                        <a:lnSpc>
                          <a:spcPct val="107000"/>
                        </a:lnSpc>
                        <a:spcAft>
                          <a:spcPts val="0"/>
                        </a:spcAft>
                        <a:buFont typeface="Symbol" panose="05050102010706020507" pitchFamily="18" charset="2"/>
                        <a:buChar char=""/>
                      </a:pPr>
                      <a:r>
                        <a:rPr lang="nb-NO" sz="1100" b="1" dirty="0">
                          <a:effectLst/>
                        </a:rPr>
                        <a:t>Informer</a:t>
                      </a:r>
                      <a:r>
                        <a:rPr lang="nb-NO" sz="1100" b="1" baseline="0" dirty="0">
                          <a:effectLst/>
                        </a:rPr>
                        <a:t> om den videre prosessen</a:t>
                      </a:r>
                      <a:r>
                        <a:rPr lang="nb-NO" sz="1100" b="0" baseline="0" dirty="0">
                          <a:effectLst/>
                        </a:rPr>
                        <a:t>: når kan kandidaten forvente tilbakemelding om innstilling og på hvilken måte. (Alle kandidater som har vært på 2.gangsintervju bør få en telefon fra rekrutterende leder når innstillingen er klar med en begrunnelse for innstillingen. Husk på at kandidatene har viet mye tid til prosessen, og vi er tjent som arbeidsgiver med at kandidaten får et godt inntrykk av oss uansett utfall).</a:t>
                      </a:r>
                    </a:p>
                    <a:p>
                      <a:pPr marL="180975" lvl="0" indent="-180975" algn="l">
                        <a:lnSpc>
                          <a:spcPct val="107000"/>
                        </a:lnSpc>
                        <a:spcAft>
                          <a:spcPts val="0"/>
                        </a:spcAft>
                        <a:buFont typeface="Symbol" panose="05050102010706020507" pitchFamily="18" charset="2"/>
                        <a:buChar char=""/>
                      </a:pPr>
                      <a:r>
                        <a:rPr lang="nb-NO" sz="1100" b="1" baseline="0" dirty="0">
                          <a:effectLst/>
                        </a:rPr>
                        <a:t>Takke for samtalen</a:t>
                      </a:r>
                    </a:p>
                    <a:p>
                      <a:pPr marL="342900" lvl="0" indent="-342900" algn="l">
                        <a:lnSpc>
                          <a:spcPct val="107000"/>
                        </a:lnSpc>
                        <a:spcAft>
                          <a:spcPts val="0"/>
                        </a:spcAft>
                        <a:buFont typeface="Symbol" panose="05050102010706020507" pitchFamily="18" charset="2"/>
                        <a:buChar char=""/>
                      </a:pPr>
                      <a:endParaRPr lang="nb-NO" sz="1100" b="0" dirty="0">
                        <a:effectLst/>
                      </a:endParaRPr>
                    </a:p>
                  </a:txBody>
                  <a:tcPr marL="55721" marR="55721" marT="58301" marB="58301">
                    <a:solidFill>
                      <a:schemeClr val="bg1"/>
                    </a:solidFill>
                  </a:tcPr>
                </a:tc>
                <a:tc hMerge="1">
                  <a:txBody>
                    <a:bodyPr/>
                    <a:lstStyle/>
                    <a:p>
                      <a:endParaRPr lang="nb-NO"/>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7387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p:cNvGraphicFramePr>
            <a:graphicFrameLocks noGrp="1"/>
          </p:cNvGraphicFramePr>
          <p:nvPr>
            <p:extLst>
              <p:ext uri="{D42A27DB-BD31-4B8C-83A1-F6EECF244321}">
                <p14:modId xmlns:p14="http://schemas.microsoft.com/office/powerpoint/2010/main" val="274006674"/>
              </p:ext>
            </p:extLst>
          </p:nvPr>
        </p:nvGraphicFramePr>
        <p:xfrm>
          <a:off x="0" y="0"/>
          <a:ext cx="9906000" cy="6858000"/>
        </p:xfrm>
        <a:graphic>
          <a:graphicData uri="http://schemas.openxmlformats.org/drawingml/2006/table">
            <a:tbl>
              <a:tblPr firstRow="1" bandRow="1">
                <a:tableStyleId>{1FECB4D8-DB02-4DC6-A0A2-4F2EBAE1DC90}</a:tableStyleId>
              </a:tblPr>
              <a:tblGrid>
                <a:gridCol w="3032480">
                  <a:extLst>
                    <a:ext uri="{9D8B030D-6E8A-4147-A177-3AD203B41FA5}">
                      <a16:colId xmlns:a16="http://schemas.microsoft.com/office/drawing/2014/main" val="20000"/>
                    </a:ext>
                  </a:extLst>
                </a:gridCol>
                <a:gridCol w="6873520">
                  <a:extLst>
                    <a:ext uri="{9D8B030D-6E8A-4147-A177-3AD203B41FA5}">
                      <a16:colId xmlns:a16="http://schemas.microsoft.com/office/drawing/2014/main" val="20001"/>
                    </a:ext>
                  </a:extLst>
                </a:gridCol>
              </a:tblGrid>
              <a:tr h="277263">
                <a:tc gridSpan="2">
                  <a:txBody>
                    <a:bodyPr/>
                    <a:lstStyle/>
                    <a:p>
                      <a:r>
                        <a:rPr lang="nb-NO" sz="1200" b="1" baseline="0" dirty="0">
                          <a:solidFill>
                            <a:schemeClr val="accent1">
                              <a:lumMod val="75000"/>
                            </a:schemeClr>
                          </a:solidFill>
                        </a:rPr>
                        <a:t>KANDIDATENS MOTIVASJON OG FORSTÅELSE FOR STILLINGEN, INNTRYKK AV HVEM KANDIDATEN ER</a:t>
                      </a:r>
                      <a:endParaRPr lang="nb-NO" sz="1200" b="1" dirty="0">
                        <a:solidFill>
                          <a:schemeClr val="accent1">
                            <a:lumMod val="75000"/>
                          </a:schemeClr>
                        </a:solidFill>
                      </a:endParaRP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b-NO" dirty="0"/>
                    </a:p>
                  </a:txBody>
                  <a:tcPr/>
                </a:tc>
                <a:extLst>
                  <a:ext uri="{0D108BD9-81ED-4DB2-BD59-A6C34878D82A}">
                    <a16:rowId xmlns:a16="http://schemas.microsoft.com/office/drawing/2014/main" val="10000"/>
                  </a:ext>
                </a:extLst>
              </a:tr>
              <a:tr h="260832">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r>
                        <a:rPr lang="nb-NO" sz="1100" dirty="0"/>
                        <a:t>Dine notater av kandidatens svar</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1673837">
                <a:tc>
                  <a:txBody>
                    <a:bodyPr/>
                    <a:lstStyle/>
                    <a:p>
                      <a:pPr marL="0" marR="0" indent="0" algn="l" rtl="0" eaLnBrk="1" fontAlgn="auto" latinLnBrk="0" hangingPunct="1">
                        <a:lnSpc>
                          <a:spcPct val="107000"/>
                        </a:lnSpc>
                        <a:spcBef>
                          <a:spcPts val="0"/>
                        </a:spcBef>
                        <a:spcAft>
                          <a:spcPts val="800"/>
                        </a:spcAft>
                        <a:buClrTx/>
                        <a:buSzTx/>
                        <a:buFontTx/>
                        <a:buNone/>
                      </a:pPr>
                      <a:r>
                        <a:rPr lang="nb-NO" sz="1100" i="1" dirty="0">
                          <a:solidFill>
                            <a:schemeClr val="tx1"/>
                          </a:solidFill>
                          <a:effectLst/>
                          <a:latin typeface="Calibri"/>
                          <a:ea typeface="Calibri" panose="020F0502020204030204" pitchFamily="34" charset="0"/>
                          <a:cs typeface="Times New Roman"/>
                        </a:rPr>
                        <a:t>Her skal følgende vurderes: </a:t>
                      </a:r>
                      <a:r>
                        <a:rPr lang="nb-NO" sz="1100" b="1" i="1" dirty="0">
                          <a:solidFill>
                            <a:schemeClr val="tx1"/>
                          </a:solidFill>
                          <a:effectLst/>
                          <a:latin typeface="Calibri"/>
                          <a:ea typeface="Calibri" panose="020F0502020204030204" pitchFamily="34" charset="0"/>
                          <a:cs typeface="Times New Roman"/>
                        </a:rPr>
                        <a:t>Kandidatens motivasjon for stillingen</a:t>
                      </a:r>
                    </a:p>
                    <a:p>
                      <a:pPr marL="171450" marR="0" indent="-171450" algn="l" defTabSz="914400" rtl="0" eaLnBrk="1" fontAlgn="auto" latinLnBrk="0" hangingPunct="1">
                        <a:lnSpc>
                          <a:spcPct val="107000"/>
                        </a:lnSpc>
                        <a:spcBef>
                          <a:spcPts val="0"/>
                        </a:spcBef>
                        <a:spcAft>
                          <a:spcPts val="800"/>
                        </a:spcAft>
                        <a:buClrTx/>
                        <a:buSzTx/>
                        <a:buFont typeface="Arial"/>
                        <a:buChar char="•"/>
                        <a:tabLst/>
                        <a:defRPr/>
                      </a:pPr>
                      <a:r>
                        <a:rPr lang="nb-NO" sz="1100" i="1" dirty="0">
                          <a:solidFill>
                            <a:schemeClr val="tx1">
                              <a:lumMod val="95000"/>
                              <a:lumOff val="5000"/>
                            </a:schemeClr>
                          </a:solidFill>
                          <a:effectLst/>
                          <a:latin typeface="Calibri"/>
                          <a:ea typeface="Calibri" panose="020F0502020204030204" pitchFamily="34" charset="0"/>
                          <a:cs typeface="Times New Roman"/>
                        </a:rPr>
                        <a:t>Hvorfor har du søkt akkurat denne stillingen i Kristiansand kommune?</a:t>
                      </a:r>
                    </a:p>
                    <a:p>
                      <a:pPr marL="171450" marR="0" lvl="0" indent="-171450" algn="l" defTabSz="914400" rtl="0" eaLnBrk="1" fontAlgn="auto" latinLnBrk="0" hangingPunct="1">
                        <a:lnSpc>
                          <a:spcPct val="107000"/>
                        </a:lnSpc>
                        <a:spcBef>
                          <a:spcPts val="0"/>
                        </a:spcBef>
                        <a:spcAft>
                          <a:spcPts val="800"/>
                        </a:spcAft>
                        <a:buClrTx/>
                        <a:buSzTx/>
                        <a:buFont typeface="Arial"/>
                        <a:buChar char="•"/>
                        <a:tabLst/>
                        <a:defRPr/>
                      </a:pPr>
                      <a:r>
                        <a:rPr lang="nb-NO" sz="1100" i="1" u="none" dirty="0">
                          <a:solidFill>
                            <a:schemeClr val="tx1">
                              <a:lumMod val="95000"/>
                              <a:lumOff val="5000"/>
                            </a:schemeClr>
                          </a:solidFill>
                          <a:effectLst/>
                          <a:latin typeface="Calibri"/>
                          <a:ea typeface="Calibri" panose="020F0502020204030204" pitchFamily="34" charset="0"/>
                          <a:cs typeface="Times New Roman"/>
                        </a:rPr>
                        <a:t>Hvilke av stillingens oppgaver fremstår mest motiverende for deg? Hvorfor det?</a:t>
                      </a: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1867237">
                <a:tc>
                  <a:txBody>
                    <a:bodyPr/>
                    <a:lstStyle/>
                    <a:p>
                      <a:pPr marL="0" marR="0" indent="0" algn="l" rtl="0" eaLnBrk="1" fontAlgn="auto" latinLnBrk="0" hangingPunct="1">
                        <a:lnSpc>
                          <a:spcPct val="107000"/>
                        </a:lnSpc>
                        <a:spcBef>
                          <a:spcPts val="0"/>
                        </a:spcBef>
                        <a:spcAft>
                          <a:spcPts val="800"/>
                        </a:spcAft>
                        <a:buClrTx/>
                        <a:buSzTx/>
                        <a:buFontTx/>
                        <a:buNone/>
                      </a:pPr>
                      <a:r>
                        <a:rPr lang="nb-NO" sz="1100" i="1" kern="1200" dirty="0">
                          <a:solidFill>
                            <a:schemeClr val="dk1"/>
                          </a:solidFill>
                          <a:effectLst/>
                          <a:latin typeface="+mn-lt"/>
                          <a:ea typeface="+mn-ea"/>
                          <a:cs typeface="+mn-cs"/>
                        </a:rPr>
                        <a:t>Her</a:t>
                      </a:r>
                      <a:r>
                        <a:rPr lang="nb-NO" sz="1100" i="1" kern="1200" baseline="0" dirty="0">
                          <a:solidFill>
                            <a:schemeClr val="dk1"/>
                          </a:solidFill>
                          <a:effectLst/>
                          <a:latin typeface="+mn-lt"/>
                          <a:ea typeface="+mn-ea"/>
                          <a:cs typeface="+mn-cs"/>
                        </a:rPr>
                        <a:t> skal følgende vurderes: </a:t>
                      </a:r>
                      <a:r>
                        <a:rPr lang="nb-NO" sz="1100" b="1" i="1" kern="1200" dirty="0">
                          <a:solidFill>
                            <a:schemeClr val="dk1"/>
                          </a:solidFill>
                          <a:effectLst/>
                          <a:latin typeface="+mn-lt"/>
                          <a:ea typeface="+mn-ea"/>
                          <a:cs typeface="+mn-cs"/>
                        </a:rPr>
                        <a:t>Kandidatens</a:t>
                      </a:r>
                      <a:r>
                        <a:rPr lang="nb-NO" sz="1100" b="1" i="1" kern="1200" baseline="0" dirty="0">
                          <a:solidFill>
                            <a:schemeClr val="dk1"/>
                          </a:solidFill>
                          <a:effectLst/>
                          <a:latin typeface="+mn-lt"/>
                          <a:ea typeface="+mn-ea"/>
                          <a:cs typeface="+mn-cs"/>
                        </a:rPr>
                        <a:t> </a:t>
                      </a:r>
                      <a:r>
                        <a:rPr lang="nb-NO" sz="1100" b="1" i="1" kern="1200" dirty="0">
                          <a:solidFill>
                            <a:schemeClr val="dk1"/>
                          </a:solidFill>
                          <a:effectLst/>
                          <a:latin typeface="+mn-lt"/>
                          <a:ea typeface="+mn-ea"/>
                          <a:cs typeface="+mn-cs"/>
                        </a:rPr>
                        <a:t>forståelse av stillingen og hva den innebærer</a:t>
                      </a:r>
                      <a:endParaRPr lang="en-US" sz="1100" dirty="0"/>
                    </a:p>
                    <a:p>
                      <a:pPr marL="171450" marR="0" indent="-171450" algn="l" defTabSz="914400" rtl="0" eaLnBrk="1" fontAlgn="auto" latinLnBrk="0" hangingPunct="1">
                        <a:lnSpc>
                          <a:spcPct val="107000"/>
                        </a:lnSpc>
                        <a:spcBef>
                          <a:spcPts val="0"/>
                        </a:spcBef>
                        <a:spcAft>
                          <a:spcPts val="800"/>
                        </a:spcAft>
                        <a:buClrTx/>
                        <a:buSzTx/>
                        <a:buFont typeface="Arial"/>
                        <a:buChar char="•"/>
                        <a:tabLst/>
                        <a:defRPr/>
                      </a:pPr>
                      <a:r>
                        <a:rPr lang="nb-NO" sz="1100" b="0" i="1" kern="1200" dirty="0">
                          <a:solidFill>
                            <a:schemeClr val="tx1">
                              <a:lumMod val="95000"/>
                              <a:lumOff val="5000"/>
                            </a:schemeClr>
                          </a:solidFill>
                          <a:effectLst/>
                          <a:latin typeface="+mn-lt"/>
                          <a:ea typeface="+mn-ea"/>
                          <a:cs typeface="+mn-cs"/>
                        </a:rPr>
                        <a:t>Hvordan tror du at du vil mestre de ulike arbeidsoppgavene?</a:t>
                      </a:r>
                      <a:endParaRPr lang="nb-NO" sz="1100" b="0" i="1" dirty="0">
                        <a:solidFill>
                          <a:schemeClr val="tx1">
                            <a:lumMod val="95000"/>
                            <a:lumOff val="5000"/>
                          </a:schemeClr>
                        </a:solidFill>
                        <a:effectLst/>
                        <a:latin typeface="+mn-lt"/>
                        <a:ea typeface="Calibri" panose="020F0502020204030204" pitchFamily="34" charset="0"/>
                        <a:cs typeface="Times New Roman"/>
                      </a:endParaRPr>
                    </a:p>
                    <a:p>
                      <a:pPr marL="171450" marR="0" lvl="0" indent="-171450" algn="l" rtl="0" eaLnBrk="1" fontAlgn="auto" latinLnBrk="0" hangingPunct="1">
                        <a:lnSpc>
                          <a:spcPct val="107000"/>
                        </a:lnSpc>
                        <a:spcBef>
                          <a:spcPts val="0"/>
                        </a:spcBef>
                        <a:spcAft>
                          <a:spcPts val="800"/>
                        </a:spcAft>
                        <a:buClrTx/>
                        <a:buSzTx/>
                        <a:buFont typeface="Arial"/>
                        <a:buChar char="•"/>
                      </a:pPr>
                      <a:r>
                        <a:rPr lang="nb-NO" sz="1100" i="1" kern="1200" dirty="0">
                          <a:solidFill>
                            <a:schemeClr val="tx1">
                              <a:lumMod val="95000"/>
                              <a:lumOff val="5000"/>
                            </a:schemeClr>
                          </a:solidFill>
                          <a:effectLst/>
                          <a:latin typeface="+mn-lt"/>
                          <a:ea typeface="+mn-ea"/>
                          <a:cs typeface="+mn-cs"/>
                        </a:rPr>
                        <a:t>Hva</a:t>
                      </a:r>
                      <a:r>
                        <a:rPr lang="no-NO" sz="1100" i="1" kern="1200" dirty="0">
                          <a:solidFill>
                            <a:schemeClr val="tx1">
                              <a:lumMod val="95000"/>
                              <a:lumOff val="5000"/>
                            </a:schemeClr>
                          </a:solidFill>
                          <a:effectLst/>
                          <a:latin typeface="+mn-lt"/>
                          <a:ea typeface="+mn-ea"/>
                          <a:cs typeface="+mn-cs"/>
                        </a:rPr>
                        <a:t> må </a:t>
                      </a:r>
                      <a:r>
                        <a:rPr lang="nb-NO" sz="1100" i="1" kern="1200" dirty="0">
                          <a:solidFill>
                            <a:schemeClr val="tx1">
                              <a:lumMod val="95000"/>
                              <a:lumOff val="5000"/>
                            </a:schemeClr>
                          </a:solidFill>
                          <a:effectLst/>
                          <a:latin typeface="+mn-lt"/>
                          <a:ea typeface="+mn-ea"/>
                          <a:cs typeface="+mn-cs"/>
                        </a:rPr>
                        <a:t>du eventuelt </a:t>
                      </a:r>
                      <a:r>
                        <a:rPr lang="no-NO" sz="1100" i="1" kern="1200" dirty="0">
                          <a:solidFill>
                            <a:schemeClr val="tx1">
                              <a:lumMod val="95000"/>
                              <a:lumOff val="5000"/>
                            </a:schemeClr>
                          </a:solidFill>
                          <a:effectLst/>
                          <a:latin typeface="+mn-lt"/>
                          <a:ea typeface="+mn-ea"/>
                          <a:cs typeface="+mn-cs"/>
                        </a:rPr>
                        <a:t>skaffe deg mer informasjon / kunnskap om</a:t>
                      </a:r>
                      <a:r>
                        <a:rPr lang="nb-NO" sz="1100" i="1" kern="1200" dirty="0">
                          <a:solidFill>
                            <a:schemeClr val="tx1">
                              <a:lumMod val="95000"/>
                              <a:lumOff val="5000"/>
                            </a:schemeClr>
                          </a:solidFill>
                          <a:effectLst/>
                          <a:latin typeface="+mn-lt"/>
                          <a:ea typeface="+mn-ea"/>
                          <a:cs typeface="+mn-cs"/>
                        </a:rPr>
                        <a:t> for å kunne levere på arbeidsoppgavene</a:t>
                      </a:r>
                      <a:r>
                        <a:rPr lang="no-NO" sz="1100" i="1" kern="1200" dirty="0">
                          <a:solidFill>
                            <a:schemeClr val="tx1">
                              <a:lumMod val="95000"/>
                              <a:lumOff val="5000"/>
                            </a:schemeClr>
                          </a:solidFill>
                          <a:effectLst/>
                          <a:latin typeface="+mn-lt"/>
                          <a:ea typeface="+mn-ea"/>
                          <a:cs typeface="+mn-cs"/>
                        </a:rPr>
                        <a:t>? </a:t>
                      </a:r>
                      <a:endParaRPr lang="nb-NO" sz="1100" i="1" kern="1200" dirty="0">
                        <a:solidFill>
                          <a:schemeClr val="tx1">
                            <a:lumMod val="95000"/>
                            <a:lumOff val="5000"/>
                          </a:schemeClr>
                        </a:solidFill>
                        <a:effectLst/>
                        <a:latin typeface="+mn-lt"/>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i="1" u="none" dirty="0">
                        <a:solidFill>
                          <a:srgbClr val="FF0000"/>
                        </a:solidFill>
                        <a:effectLst/>
                        <a:latin typeface="+mn-lt"/>
                        <a:ea typeface="Calibri" panose="020F0502020204030204" pitchFamily="34" charset="0"/>
                        <a:cs typeface="Times New Roman" panose="02020603050405020304" pitchFamily="18" charset="0"/>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r h="1783373">
                <a:tc>
                  <a:txBody>
                    <a:bodyPr/>
                    <a:lstStyle/>
                    <a:p>
                      <a:pPr marL="0" marR="0" lvl="0" indent="0" algn="l">
                        <a:lnSpc>
                          <a:spcPct val="107000"/>
                        </a:lnSpc>
                        <a:spcBef>
                          <a:spcPts val="0"/>
                        </a:spcBef>
                        <a:spcAft>
                          <a:spcPts val="800"/>
                        </a:spcAft>
                        <a:buNone/>
                      </a:pPr>
                      <a:r>
                        <a:rPr lang="nb-NO" sz="1100" b="0" i="1" u="none" strike="noStrike" noProof="0" dirty="0">
                          <a:solidFill>
                            <a:schemeClr val="dk1"/>
                          </a:solidFill>
                          <a:effectLst/>
                          <a:latin typeface="Calibri"/>
                        </a:rPr>
                        <a:t>Her skal følgende vurderes: </a:t>
                      </a:r>
                      <a:r>
                        <a:rPr lang="nb-NO" sz="1100" b="1" i="1" u="none" dirty="0">
                          <a:solidFill>
                            <a:schemeClr val="tx1"/>
                          </a:solidFill>
                          <a:effectLst/>
                          <a:latin typeface="Calibri"/>
                          <a:ea typeface="Calibri" panose="020F0502020204030204" pitchFamily="34" charset="0"/>
                          <a:cs typeface="Times New Roman"/>
                        </a:rPr>
                        <a:t>Få et inntrykk av kandidatens personlighet</a:t>
                      </a:r>
                    </a:p>
                    <a:p>
                      <a:pPr marL="171450" marR="0" indent="-171450" algn="l" defTabSz="914400" rtl="0" eaLnBrk="1" fontAlgn="auto" latinLnBrk="0" hangingPunct="1">
                        <a:lnSpc>
                          <a:spcPct val="107000"/>
                        </a:lnSpc>
                        <a:spcBef>
                          <a:spcPts val="0"/>
                        </a:spcBef>
                        <a:spcAft>
                          <a:spcPts val="800"/>
                        </a:spcAft>
                        <a:buClrTx/>
                        <a:buSzTx/>
                        <a:buFont typeface="Arial"/>
                        <a:buChar char="•"/>
                        <a:tabLst/>
                        <a:defRPr/>
                      </a:pPr>
                      <a:r>
                        <a:rPr lang="nb-NO" sz="1100" i="1" u="none" dirty="0">
                          <a:solidFill>
                            <a:schemeClr val="tx1">
                              <a:lumMod val="95000"/>
                              <a:lumOff val="5000"/>
                            </a:schemeClr>
                          </a:solidFill>
                          <a:effectLst/>
                          <a:latin typeface="Calibri"/>
                          <a:ea typeface="Calibri" panose="020F0502020204030204" pitchFamily="34" charset="0"/>
                          <a:cs typeface="Times New Roman"/>
                        </a:rPr>
                        <a:t>Hvordan tror du kollegaer vil beskrive deg som person?</a:t>
                      </a: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non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non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non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96695702"/>
                  </a:ext>
                </a:extLst>
              </a:tr>
              <a:tr h="995458">
                <a:tc gridSpan="2">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Andre notater</a:t>
                      </a: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b-NO" sz="9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469628399"/>
                  </a:ext>
                </a:extLst>
              </a:tr>
            </a:tbl>
          </a:graphicData>
        </a:graphic>
      </p:graphicFrame>
    </p:spTree>
    <p:extLst>
      <p:ext uri="{BB962C8B-B14F-4D97-AF65-F5344CB8AC3E}">
        <p14:creationId xmlns:p14="http://schemas.microsoft.com/office/powerpoint/2010/main" val="387736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656921637"/>
              </p:ext>
            </p:extLst>
          </p:nvPr>
        </p:nvGraphicFramePr>
        <p:xfrm>
          <a:off x="0" y="1"/>
          <a:ext cx="9922933" cy="6858000"/>
        </p:xfrm>
        <a:graphic>
          <a:graphicData uri="http://schemas.openxmlformats.org/drawingml/2006/table">
            <a:tbl>
              <a:tblPr firstRow="1" firstCol="1" bandRow="1">
                <a:tableStyleId>{1FECB4D8-DB02-4DC6-A0A2-4F2EBAE1DC90}</a:tableStyleId>
              </a:tblPr>
              <a:tblGrid>
                <a:gridCol w="2981371">
                  <a:extLst>
                    <a:ext uri="{9D8B030D-6E8A-4147-A177-3AD203B41FA5}">
                      <a16:colId xmlns:a16="http://schemas.microsoft.com/office/drawing/2014/main" val="20000"/>
                    </a:ext>
                  </a:extLst>
                </a:gridCol>
                <a:gridCol w="6084894">
                  <a:extLst>
                    <a:ext uri="{9D8B030D-6E8A-4147-A177-3AD203B41FA5}">
                      <a16:colId xmlns:a16="http://schemas.microsoft.com/office/drawing/2014/main" val="20001"/>
                    </a:ext>
                  </a:extLst>
                </a:gridCol>
                <a:gridCol w="856668">
                  <a:extLst>
                    <a:ext uri="{9D8B030D-6E8A-4147-A177-3AD203B41FA5}">
                      <a16:colId xmlns:a16="http://schemas.microsoft.com/office/drawing/2014/main" val="20002"/>
                    </a:ext>
                  </a:extLst>
                </a:gridCol>
              </a:tblGrid>
              <a:tr h="1241123">
                <a:tc gridSpan="3">
                  <a:txBody>
                    <a:bodyPr/>
                    <a:lstStyle/>
                    <a:p>
                      <a:pPr marL="0" algn="l" defTabSz="914400" rtl="0" eaLnBrk="1" latinLnBrk="0" hangingPunct="1">
                        <a:lnSpc>
                          <a:spcPct val="107000"/>
                        </a:lnSpc>
                        <a:spcAft>
                          <a:spcPts val="0"/>
                        </a:spcAft>
                      </a:pPr>
                      <a:r>
                        <a:rPr lang="nb-NO" sz="1200" b="1" kern="0" dirty="0">
                          <a:solidFill>
                            <a:schemeClr val="accent1">
                              <a:lumMod val="75000"/>
                            </a:schemeClr>
                          </a:solidFill>
                          <a:effectLst/>
                          <a:latin typeface="+mn-lt"/>
                          <a:ea typeface="+mn-ea"/>
                          <a:cs typeface="+mn-cs"/>
                        </a:rPr>
                        <a:t>FAGLIGE</a:t>
                      </a:r>
                      <a:r>
                        <a:rPr lang="nb-NO" sz="1200" b="1" kern="0" baseline="0" dirty="0">
                          <a:solidFill>
                            <a:schemeClr val="accent1">
                              <a:lumMod val="75000"/>
                            </a:schemeClr>
                          </a:solidFill>
                          <a:effectLst/>
                          <a:latin typeface="+mn-lt"/>
                          <a:ea typeface="+mn-ea"/>
                          <a:cs typeface="+mn-cs"/>
                        </a:rPr>
                        <a:t> KVALIFIKASJONER- Må-krav</a:t>
                      </a:r>
                      <a:endParaRPr lang="nb-NO" sz="1200" b="1" kern="0" dirty="0">
                        <a:solidFill>
                          <a:schemeClr val="accent1">
                            <a:lumMod val="75000"/>
                          </a:schemeClr>
                        </a:solidFill>
                        <a:effectLst/>
                        <a:latin typeface="+mn-lt"/>
                        <a:ea typeface="+mn-ea"/>
                        <a:cs typeface="+mn-cs"/>
                      </a:endParaRPr>
                    </a:p>
                    <a:p>
                      <a:pPr algn="l">
                        <a:lnSpc>
                          <a:spcPct val="107000"/>
                        </a:lnSpc>
                        <a:spcAft>
                          <a:spcPts val="0"/>
                        </a:spcAft>
                      </a:pPr>
                      <a:r>
                        <a:rPr lang="nb-NO" sz="1100" b="0" baseline="0" dirty="0">
                          <a:solidFill>
                            <a:sysClr val="windowText" lastClr="000000"/>
                          </a:solidFill>
                          <a:effectLst/>
                        </a:rPr>
                        <a:t>Noter svarene og still gjerne utdypende spørsmål for å få redegjort for disse dersom kandidaten selv ikke oppgir nødvendig informasjon. </a:t>
                      </a:r>
                      <a:r>
                        <a:rPr lang="nb-NO" sz="1100" b="0" dirty="0">
                          <a:solidFill>
                            <a:schemeClr val="tx1"/>
                          </a:solidFill>
                        </a:rPr>
                        <a:t>Basert på kandidatens svar, vurder oppfyllelse på en skala fra 1 – 5, hvor 1 er svak, 3 er tilfredsstillende og 5 er meget god. Bruker du en skala, vil det være enklere å sammenlikne kandidatene opp mot kvalifikasjonskravene etter intervjurunden.</a:t>
                      </a:r>
                    </a:p>
                    <a:p>
                      <a:pPr lvl="0" algn="l">
                        <a:lnSpc>
                          <a:spcPct val="107000"/>
                        </a:lnSpc>
                        <a:spcAft>
                          <a:spcPts val="0"/>
                        </a:spcAft>
                        <a:buNone/>
                      </a:pPr>
                      <a:endParaRPr lang="nb-NO" sz="1100" b="0" dirty="0">
                        <a:solidFill>
                          <a:schemeClr val="tx1"/>
                        </a:solidFill>
                      </a:endParaRPr>
                    </a:p>
                    <a:p>
                      <a:pPr lvl="0" algn="l">
                        <a:lnSpc>
                          <a:spcPct val="107000"/>
                        </a:lnSpc>
                        <a:spcAft>
                          <a:spcPts val="0"/>
                        </a:spcAft>
                        <a:buNone/>
                      </a:pPr>
                      <a:r>
                        <a:rPr lang="nb-NO" sz="1100" b="0" i="1" u="none" strike="noStrike" noProof="0" dirty="0">
                          <a:solidFill>
                            <a:schemeClr val="tx1">
                              <a:lumMod val="95000"/>
                              <a:lumOff val="5000"/>
                            </a:schemeClr>
                          </a:solidFill>
                          <a:latin typeface="Calibri"/>
                        </a:rPr>
                        <a:t>(Eksempler på type inngangsspørsmål for kvalifikasjonskravene- Fortell om din erfaring med….. din kunnskap om? din kjennskap til? din interesse for….? Etc.</a:t>
                      </a:r>
                      <a:endParaRPr lang="nb-NO" sz="1100" dirty="0"/>
                    </a:p>
                  </a:txBody>
                  <a:tcPr marL="45140" marR="45140" marT="47230" marB="47230">
                    <a:no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279882">
                <a:tc>
                  <a:txBody>
                    <a:bodyPr/>
                    <a:lstStyle/>
                    <a:p>
                      <a:pPr algn="l">
                        <a:lnSpc>
                          <a:spcPct val="107000"/>
                        </a:lnSpc>
                        <a:spcAft>
                          <a:spcPts val="0"/>
                        </a:spcAft>
                      </a:pPr>
                      <a:endParaRPr lang="nb-NO"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Noter kandidatens</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svar og</a:t>
                      </a:r>
                      <a:r>
                        <a:rPr lang="nb-NO" sz="1100" dirty="0">
                          <a:effectLst/>
                          <a:latin typeface="Calibri" panose="020F0502020204030204" pitchFamily="34" charset="0"/>
                          <a:ea typeface="Calibri" panose="020F0502020204030204" pitchFamily="34" charset="0"/>
                          <a:cs typeface="Times New Roman" panose="02020603050405020304" pitchFamily="18" charset="0"/>
                        </a:rPr>
                        <a:t> dine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vurderinger av </a:t>
                      </a:r>
                      <a:r>
                        <a:rPr lang="nb-NO" sz="1100" dirty="0">
                          <a:effectLst/>
                          <a:latin typeface="Calibri" panose="020F0502020204030204" pitchFamily="34" charset="0"/>
                          <a:ea typeface="Calibri" panose="020F0502020204030204" pitchFamily="34" charset="0"/>
                          <a:cs typeface="Times New Roman" panose="02020603050405020304" pitchFamily="18" charset="0"/>
                        </a:rPr>
                        <a:t>kandidatens oppfyllelse av kravene</a:t>
                      </a: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Score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1- 5</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2356824">
                <a:tc>
                  <a:txBody>
                    <a:bodyPr/>
                    <a:lstStyle/>
                    <a:p>
                      <a:pPr algn="l">
                        <a:lnSpc>
                          <a:spcPct val="107000"/>
                        </a:lnSpc>
                        <a:spcAft>
                          <a:spcPts val="0"/>
                        </a:spcAft>
                      </a:pPr>
                      <a:r>
                        <a:rPr lang="nb-NO" sz="1100" b="1" dirty="0">
                          <a:effectLst/>
                        </a:rPr>
                        <a:t>Må-krav: </a:t>
                      </a:r>
                      <a:r>
                        <a:rPr lang="nb-NO" sz="1100" b="1" i="1" dirty="0">
                          <a:effectLst/>
                        </a:rPr>
                        <a:t>[</a:t>
                      </a:r>
                      <a:r>
                        <a:rPr lang="nb-NO" sz="1100" b="1" i="1" dirty="0">
                          <a:solidFill>
                            <a:srgbClr val="FF0000"/>
                          </a:solidFill>
                          <a:effectLst/>
                        </a:rPr>
                        <a:t>utdanningskrav fra behovsanalysen</a:t>
                      </a:r>
                      <a:r>
                        <a:rPr lang="nb-NO" sz="1100" b="1" i="1" dirty="0">
                          <a:effectLst/>
                        </a:rPr>
                        <a:t>]</a:t>
                      </a:r>
                    </a:p>
                    <a:p>
                      <a:pPr algn="l">
                        <a:lnSpc>
                          <a:spcPct val="107000"/>
                        </a:lnSpc>
                        <a:spcAft>
                          <a:spcPts val="0"/>
                        </a:spcAft>
                      </a:pPr>
                      <a:endParaRPr lang="nb-NO" sz="1100" b="0" i="1" u="sng" dirty="0">
                        <a:solidFill>
                          <a:schemeClr val="tx1">
                            <a:lumMod val="95000"/>
                            <a:lumOff val="5000"/>
                          </a:schemeClr>
                        </a:solidFill>
                        <a:effectLst/>
                      </a:endParaRPr>
                    </a:p>
                    <a:p>
                      <a:pPr marL="171450" indent="-171450" algn="l">
                        <a:lnSpc>
                          <a:spcPct val="107000"/>
                        </a:lnSpc>
                        <a:spcAft>
                          <a:spcPts val="0"/>
                        </a:spcAft>
                        <a:buFont typeface="Arial"/>
                        <a:buChar char="•"/>
                      </a:pPr>
                      <a:r>
                        <a:rPr lang="nb-NO" sz="1100" b="0" i="1" u="none" dirty="0">
                          <a:solidFill>
                            <a:schemeClr val="tx1">
                              <a:lumMod val="95000"/>
                              <a:lumOff val="5000"/>
                            </a:schemeClr>
                          </a:solidFill>
                          <a:effectLst/>
                        </a:rPr>
                        <a:t> Kan du fortelle</a:t>
                      </a:r>
                      <a:r>
                        <a:rPr lang="nb-NO" sz="1100" b="0" i="1" u="none" baseline="0" dirty="0">
                          <a:solidFill>
                            <a:schemeClr val="tx1">
                              <a:lumMod val="95000"/>
                              <a:lumOff val="5000"/>
                            </a:schemeClr>
                          </a:solidFill>
                          <a:effectLst/>
                        </a:rPr>
                        <a:t> hvilken relevans du mener din utdanning har for stillingen?</a:t>
                      </a:r>
                    </a:p>
                    <a:p>
                      <a:pPr algn="l">
                        <a:lnSpc>
                          <a:spcPct val="107000"/>
                        </a:lnSpc>
                        <a:spcAft>
                          <a:spcPts val="0"/>
                        </a:spcAft>
                      </a:pPr>
                      <a:endParaRPr lang="nb-NO" sz="1100" b="0" i="1" u="none" baseline="0" dirty="0">
                        <a:solidFill>
                          <a:schemeClr val="tx1">
                            <a:lumMod val="95000"/>
                            <a:lumOff val="5000"/>
                          </a:schemeClr>
                        </a:solidFill>
                        <a:effectLst/>
                      </a:endParaRPr>
                    </a:p>
                    <a:p>
                      <a:pPr algn="l">
                        <a:lnSpc>
                          <a:spcPct val="107000"/>
                        </a:lnSpc>
                        <a:spcAft>
                          <a:spcPts val="0"/>
                        </a:spcAft>
                      </a:pPr>
                      <a:r>
                        <a:rPr lang="nb-NO" sz="1100" b="0" i="1" u="none" baseline="0" dirty="0">
                          <a:solidFill>
                            <a:schemeClr val="tx1">
                              <a:lumMod val="95000"/>
                              <a:lumOff val="5000"/>
                            </a:schemeClr>
                          </a:solidFill>
                          <a:effectLst/>
                        </a:rPr>
                        <a:t>(Still eventuelle oppklarende spørsmål angående kandidatene utdanning, studiepoeng etc. ved behov)</a:t>
                      </a:r>
                    </a:p>
                    <a:p>
                      <a:pPr algn="l">
                        <a:lnSpc>
                          <a:spcPct val="107000"/>
                        </a:lnSpc>
                        <a:spcAft>
                          <a:spcPts val="0"/>
                        </a:spcAft>
                      </a:pPr>
                      <a:endParaRPr lang="nb-NO" sz="1100" b="0" i="1" u="none" baseline="0" dirty="0">
                        <a:solidFill>
                          <a:schemeClr val="tx1">
                            <a:lumMod val="95000"/>
                            <a:lumOff val="5000"/>
                          </a:schemeClr>
                        </a:solidFill>
                        <a:effectLst/>
                        <a:latin typeface="Calibri"/>
                        <a:ea typeface="Calibri" panose="020F0502020204030204" pitchFamily="34" charset="0"/>
                        <a:cs typeface="Times New Roman"/>
                      </a:endParaRPr>
                    </a:p>
                    <a:p>
                      <a:pPr marL="171450" indent="-171450" algn="l">
                        <a:lnSpc>
                          <a:spcPct val="107000"/>
                        </a:lnSpc>
                        <a:spcAft>
                          <a:spcPts val="0"/>
                        </a:spcAft>
                        <a:buFont typeface="Arial"/>
                        <a:buChar char="•"/>
                      </a:pPr>
                      <a:r>
                        <a:rPr lang="nb-NO" sz="1100" b="0" i="1" u="none" baseline="0" dirty="0">
                          <a:solidFill>
                            <a:schemeClr val="tx1">
                              <a:lumMod val="95000"/>
                              <a:lumOff val="5000"/>
                            </a:schemeClr>
                          </a:solidFill>
                          <a:effectLst/>
                          <a:latin typeface="Calibri"/>
                          <a:ea typeface="Calibri" panose="020F0502020204030204" pitchFamily="34" charset="0"/>
                          <a:cs typeface="Times New Roman"/>
                        </a:rPr>
                        <a:t>Har du lagt inn vitnemål vedlagt i søknaden</a:t>
                      </a:r>
                      <a:endParaRPr lang="nb-NO" sz="1100" b="0" i="1" dirty="0">
                        <a:solidFill>
                          <a:schemeClr val="tx1">
                            <a:lumMod val="95000"/>
                            <a:lumOff val="5000"/>
                          </a:schemeClr>
                        </a:solidFill>
                        <a:effectLst/>
                        <a:latin typeface="Calibri"/>
                        <a:ea typeface="Calibri" panose="020F0502020204030204" pitchFamily="34" charset="0"/>
                        <a:cs typeface="Times New Roman"/>
                      </a:endParaRPr>
                    </a:p>
                    <a:p>
                      <a:pPr marL="0" lvl="0" indent="0" algn="l">
                        <a:lnSpc>
                          <a:spcPct val="107000"/>
                        </a:lnSpc>
                        <a:spcAft>
                          <a:spcPts val="0"/>
                        </a:spcAft>
                        <a:buNone/>
                      </a:pPr>
                      <a:r>
                        <a:rPr lang="nb-NO" sz="1100" b="0" i="1" u="none" baseline="0" dirty="0">
                          <a:solidFill>
                            <a:schemeClr val="tx1">
                              <a:lumMod val="95000"/>
                              <a:lumOff val="5000"/>
                            </a:schemeClr>
                          </a:solidFill>
                          <a:effectLst/>
                          <a:latin typeface="Calibri"/>
                          <a:ea typeface="Calibri" panose="020F0502020204030204" pitchFamily="34" charset="0"/>
                          <a:cs typeface="Times New Roman"/>
                        </a:rPr>
                        <a:t>(hvis kandidaten ikke har gjort det be kandidaten gjøre det)</a:t>
                      </a:r>
                      <a:endParaRPr lang="nb-NO" sz="1100" b="0" i="1" dirty="0">
                        <a:solidFill>
                          <a:schemeClr val="tx1">
                            <a:lumMod val="95000"/>
                            <a:lumOff val="5000"/>
                          </a:schemeClr>
                        </a:solidFill>
                        <a:effectLst/>
                        <a:latin typeface="Calibri"/>
                        <a:ea typeface="Calibri" panose="020F0502020204030204" pitchFamily="34" charset="0"/>
                        <a:cs typeface="Times New Roman"/>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846320">
                <a:tc>
                  <a:txBody>
                    <a:bodyPr/>
                    <a:lstStyle/>
                    <a:p>
                      <a:pPr marL="0" marR="0" lvl="0" indent="0" algn="l">
                        <a:lnSpc>
                          <a:spcPct val="107000"/>
                        </a:lnSpc>
                        <a:spcBef>
                          <a:spcPts val="0"/>
                        </a:spcBef>
                        <a:spcAft>
                          <a:spcPts val="0"/>
                        </a:spcAft>
                        <a:buNone/>
                      </a:pPr>
                      <a:r>
                        <a:rPr lang="nb-NO" sz="1100" b="1" i="0" u="none" strike="noStrike" noProof="0" dirty="0">
                          <a:effectLst/>
                        </a:rPr>
                        <a:t>Må-krav: </a:t>
                      </a:r>
                      <a:r>
                        <a:rPr lang="nb-NO" sz="1100" b="1" i="1" u="none" strike="noStrike" noProof="0" dirty="0">
                          <a:effectLst/>
                        </a:rPr>
                        <a:t>[</a:t>
                      </a:r>
                      <a:r>
                        <a:rPr lang="nb-NO" sz="1100" b="1" i="1" u="none" strike="noStrike" noProof="0" dirty="0">
                          <a:solidFill>
                            <a:srgbClr val="FF0000"/>
                          </a:solidFill>
                          <a:effectLst/>
                        </a:rPr>
                        <a:t>relevant arbeidserfaring</a:t>
                      </a:r>
                      <a:r>
                        <a:rPr lang="nb-NO" sz="1100" b="1" i="1" u="none" strike="noStrike" noProof="0" dirty="0">
                          <a:effectLst/>
                        </a:rPr>
                        <a:t>]</a:t>
                      </a:r>
                      <a:endParaRPr lang="nb-NO" sz="1100" dirty="0"/>
                    </a:p>
                    <a:p>
                      <a:pPr marL="0" marR="0" lvl="0" indent="0" algn="l" defTabSz="914400">
                        <a:lnSpc>
                          <a:spcPct val="107000"/>
                        </a:lnSpc>
                        <a:spcBef>
                          <a:spcPts val="0"/>
                        </a:spcBef>
                        <a:spcAft>
                          <a:spcPts val="0"/>
                        </a:spcAft>
                        <a:buClrTx/>
                        <a:buSzTx/>
                        <a:buFontTx/>
                        <a:buNone/>
                        <a:tabLst/>
                        <a:defRPr/>
                      </a:pPr>
                      <a:r>
                        <a:rPr lang="nb-NO" sz="1100" b="0" i="1" u="none" dirty="0">
                          <a:solidFill>
                            <a:schemeClr val="tx1">
                              <a:lumMod val="95000"/>
                              <a:lumOff val="5000"/>
                            </a:schemeClr>
                          </a:solidFill>
                          <a:effectLst/>
                          <a:latin typeface="Calibri"/>
                          <a:ea typeface="Calibri" panose="020F0502020204030204" pitchFamily="34" charset="0"/>
                          <a:cs typeface="Times New Roman"/>
                        </a:rPr>
                        <a:t>Hvorfor mener du din arbeidserfaring er relevant for stillingen?</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100" b="0" i="1" u="none" baseline="0" dirty="0">
                        <a:solidFill>
                          <a:srgbClr val="FF0000"/>
                        </a:solidFill>
                        <a:effectLst/>
                        <a:latin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45288"/>
                  </a:ext>
                </a:extLst>
              </a:tr>
              <a:tr h="1653504">
                <a:tc>
                  <a:txBody>
                    <a:bodyPr/>
                    <a:lstStyle/>
                    <a:p>
                      <a:pPr algn="l">
                        <a:lnSpc>
                          <a:spcPct val="107000"/>
                        </a:lnSpc>
                        <a:spcAft>
                          <a:spcPts val="0"/>
                        </a:spcAft>
                      </a:pPr>
                      <a:r>
                        <a:rPr lang="nb-NO" sz="1100" b="1" dirty="0">
                          <a:effectLst/>
                        </a:rPr>
                        <a:t>Må-krav: </a:t>
                      </a:r>
                      <a:r>
                        <a:rPr lang="nb-NO" sz="1100" b="1" i="1" dirty="0">
                          <a:effectLst/>
                        </a:rPr>
                        <a:t>[</a:t>
                      </a:r>
                      <a:r>
                        <a:rPr lang="nb-NO" sz="1100" b="1" i="1" dirty="0">
                          <a:solidFill>
                            <a:srgbClr val="FF0000"/>
                          </a:solidFill>
                          <a:effectLst/>
                        </a:rPr>
                        <a:t>sett</a:t>
                      </a:r>
                      <a:r>
                        <a:rPr lang="nb-NO" sz="1100" b="1" i="1" baseline="0" dirty="0">
                          <a:solidFill>
                            <a:srgbClr val="FF0000"/>
                          </a:solidFill>
                          <a:effectLst/>
                        </a:rPr>
                        <a:t> inn kvalifikasjonskrav fra behovsanalysen]</a:t>
                      </a:r>
                      <a:endParaRPr lang="nb-NO" sz="1100" b="1" i="1" dirty="0">
                        <a:solidFill>
                          <a:srgbClr val="FF0000"/>
                        </a:solidFill>
                        <a:effectLst/>
                      </a:endParaRPr>
                    </a:p>
                    <a:p>
                      <a:pPr algn="l">
                        <a:lnSpc>
                          <a:spcPct val="107000"/>
                        </a:lnSpc>
                        <a:spcAft>
                          <a:spcPts val="0"/>
                        </a:spcAft>
                      </a:pPr>
                      <a:endParaRPr lang="nb-NO" sz="1100" b="0" i="1" u="sng" dirty="0">
                        <a:solidFill>
                          <a:schemeClr val="tx1">
                            <a:lumMod val="95000"/>
                            <a:lumOff val="5000"/>
                          </a:schemeClr>
                        </a:solidFill>
                        <a:effectLst/>
                      </a:endParaRPr>
                    </a:p>
                    <a:p>
                      <a:pPr algn="l">
                        <a:lnSpc>
                          <a:spcPct val="107000"/>
                        </a:lnSpc>
                        <a:spcAft>
                          <a:spcPts val="0"/>
                        </a:spcAft>
                      </a:pPr>
                      <a:endParaRPr lang="nb-NO" sz="1100" b="0" i="1" u="none" dirty="0">
                        <a:solidFill>
                          <a:schemeClr val="tx1">
                            <a:lumMod val="95000"/>
                            <a:lumOff val="5000"/>
                          </a:schemeClr>
                        </a:solidFill>
                        <a:effectLst/>
                      </a:endParaRPr>
                    </a:p>
                    <a:p>
                      <a:pPr lvl="0" algn="l">
                        <a:lnSpc>
                          <a:spcPct val="107000"/>
                        </a:lnSpc>
                        <a:spcAft>
                          <a:spcPts val="0"/>
                        </a:spcAft>
                        <a:buNone/>
                      </a:pPr>
                      <a:endParaRPr lang="nb-NO" sz="1100" b="0" i="1" u="none" dirty="0">
                        <a:solidFill>
                          <a:schemeClr val="tx1">
                            <a:lumMod val="95000"/>
                            <a:lumOff val="5000"/>
                          </a:schemeClr>
                        </a:solidFill>
                        <a:effectLst/>
                      </a:endParaRPr>
                    </a:p>
                    <a:p>
                      <a:pPr lvl="0" algn="l">
                        <a:lnSpc>
                          <a:spcPct val="107000"/>
                        </a:lnSpc>
                        <a:spcAft>
                          <a:spcPts val="0"/>
                        </a:spcAft>
                        <a:buNone/>
                      </a:pPr>
                      <a:r>
                        <a:rPr lang="nb-NO" sz="1100" b="0" i="1" u="none" strike="noStrike" baseline="0" noProof="0" dirty="0">
                          <a:solidFill>
                            <a:srgbClr val="FF0000"/>
                          </a:solidFill>
                          <a:effectLst/>
                          <a:latin typeface="Calibri"/>
                        </a:rPr>
                        <a:t>Spørsmål:</a:t>
                      </a:r>
                      <a:endParaRPr lang="nb-NO" sz="1100" dirty="0"/>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r h="480347">
                <a:tc gridSpan="3">
                  <a:txBody>
                    <a:bodyPr/>
                    <a:lstStyle/>
                    <a:p>
                      <a:pPr algn="l">
                        <a:lnSpc>
                          <a:spcPct val="107000"/>
                        </a:lnSpc>
                        <a:spcAft>
                          <a:spcPts val="0"/>
                        </a:spcAft>
                      </a:pPr>
                      <a:r>
                        <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Andre notater</a:t>
                      </a: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3916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307664920"/>
              </p:ext>
            </p:extLst>
          </p:nvPr>
        </p:nvGraphicFramePr>
        <p:xfrm>
          <a:off x="0" y="0"/>
          <a:ext cx="9905999" cy="6857999"/>
        </p:xfrm>
        <a:graphic>
          <a:graphicData uri="http://schemas.openxmlformats.org/drawingml/2006/table">
            <a:tbl>
              <a:tblPr firstRow="1" firstCol="1" bandRow="1">
                <a:tableStyleId>{1FECB4D8-DB02-4DC6-A0A2-4F2EBAE1DC90}</a:tableStyleId>
              </a:tblPr>
              <a:tblGrid>
                <a:gridCol w="3035674">
                  <a:extLst>
                    <a:ext uri="{9D8B030D-6E8A-4147-A177-3AD203B41FA5}">
                      <a16:colId xmlns:a16="http://schemas.microsoft.com/office/drawing/2014/main" val="20000"/>
                    </a:ext>
                  </a:extLst>
                </a:gridCol>
                <a:gridCol w="6195724">
                  <a:extLst>
                    <a:ext uri="{9D8B030D-6E8A-4147-A177-3AD203B41FA5}">
                      <a16:colId xmlns:a16="http://schemas.microsoft.com/office/drawing/2014/main" val="20001"/>
                    </a:ext>
                  </a:extLst>
                </a:gridCol>
                <a:gridCol w="674601">
                  <a:extLst>
                    <a:ext uri="{9D8B030D-6E8A-4147-A177-3AD203B41FA5}">
                      <a16:colId xmlns:a16="http://schemas.microsoft.com/office/drawing/2014/main" val="20002"/>
                    </a:ext>
                  </a:extLst>
                </a:gridCol>
              </a:tblGrid>
              <a:tr h="1605914">
                <a:tc gridSpan="3">
                  <a:txBody>
                    <a:bodyPr/>
                    <a:lstStyle/>
                    <a:p>
                      <a:pPr marL="0" algn="l" defTabSz="914400" rtl="0" eaLnBrk="1" latinLnBrk="0" hangingPunct="1">
                        <a:lnSpc>
                          <a:spcPct val="107000"/>
                        </a:lnSpc>
                        <a:spcAft>
                          <a:spcPts val="0"/>
                        </a:spcAft>
                      </a:pPr>
                      <a:r>
                        <a:rPr lang="nb-NO" sz="1200" b="1" kern="0" dirty="0">
                          <a:solidFill>
                            <a:schemeClr val="accent1">
                              <a:lumMod val="75000"/>
                            </a:schemeClr>
                          </a:solidFill>
                          <a:effectLst/>
                          <a:latin typeface="+mn-lt"/>
                          <a:ea typeface="+mn-ea"/>
                          <a:cs typeface="+mn-cs"/>
                        </a:rPr>
                        <a:t>FAGLIGE</a:t>
                      </a:r>
                      <a:r>
                        <a:rPr lang="nb-NO" sz="1200" b="1" kern="0" baseline="0" dirty="0">
                          <a:solidFill>
                            <a:schemeClr val="accent1">
                              <a:lumMod val="75000"/>
                            </a:schemeClr>
                          </a:solidFill>
                          <a:effectLst/>
                          <a:latin typeface="+mn-lt"/>
                          <a:ea typeface="+mn-ea"/>
                          <a:cs typeface="+mn-cs"/>
                        </a:rPr>
                        <a:t> KVALIFIKASJONER- Må-krav forts</a:t>
                      </a:r>
                      <a:endParaRPr lang="nb-NO" sz="1200" b="1" kern="0" dirty="0">
                        <a:solidFill>
                          <a:schemeClr val="accent1">
                            <a:lumMod val="75000"/>
                          </a:schemeClr>
                        </a:solidFill>
                        <a:effectLst/>
                        <a:latin typeface="+mn-lt"/>
                        <a:ea typeface="+mn-ea"/>
                        <a:cs typeface="+mn-cs"/>
                      </a:endParaRPr>
                    </a:p>
                    <a:p>
                      <a:pPr marL="0" algn="l" defTabSz="914400" rtl="0" eaLnBrk="1" latinLnBrk="0" hangingPunct="1">
                        <a:lnSpc>
                          <a:spcPct val="107000"/>
                        </a:lnSpc>
                        <a:spcAft>
                          <a:spcPts val="0"/>
                        </a:spcAft>
                      </a:pPr>
                      <a:r>
                        <a:rPr lang="nb-NO" sz="1100" b="0" baseline="0" dirty="0">
                          <a:solidFill>
                            <a:sysClr val="windowText" lastClr="000000"/>
                          </a:solidFill>
                          <a:effectLst/>
                        </a:rPr>
                        <a:t>Noter svarene og still gjerne utdypende spørsmål for å få redegjort for disse dersom kandidaten selv ikke oppgir nødvendig informasjon. </a:t>
                      </a:r>
                      <a:r>
                        <a:rPr lang="nb-NO" sz="1100" b="0" dirty="0">
                          <a:solidFill>
                            <a:schemeClr val="tx1"/>
                          </a:solidFill>
                        </a:rPr>
                        <a:t>Basert på kandidatens svar, vurder oppfyllelse på en skala fra 1 – 5, hvor 1 er svak, 3 er tilfredsstillende og 5 er meget god. Bruker du en skala, vil det være enklere å sammenlikne kandidatene opp mot kvalifikasjonskravene etter intervjurunden.</a:t>
                      </a:r>
                    </a:p>
                    <a:p>
                      <a:pPr marL="0" algn="l" defTabSz="914400" rtl="0" eaLnBrk="1" latinLnBrk="0" hangingPunct="1">
                        <a:lnSpc>
                          <a:spcPct val="107000"/>
                        </a:lnSpc>
                        <a:spcAft>
                          <a:spcPts val="0"/>
                        </a:spcAft>
                      </a:pPr>
                      <a:endParaRPr lang="nb-NO" sz="1100" b="0" dirty="0">
                        <a:solidFill>
                          <a:schemeClr val="tx1"/>
                        </a:solidFill>
                      </a:endParaRPr>
                    </a:p>
                    <a:p>
                      <a:pPr lvl="0" algn="l">
                        <a:lnSpc>
                          <a:spcPct val="107000"/>
                        </a:lnSpc>
                        <a:spcAft>
                          <a:spcPts val="0"/>
                        </a:spcAft>
                        <a:buNone/>
                      </a:pPr>
                      <a:endParaRPr lang="nb-NO" sz="1100" b="0" dirty="0">
                        <a:solidFill>
                          <a:schemeClr val="tx1"/>
                        </a:solidFill>
                      </a:endParaRPr>
                    </a:p>
                    <a:p>
                      <a:pPr lvl="0" algn="l">
                        <a:lnSpc>
                          <a:spcPct val="107000"/>
                        </a:lnSpc>
                        <a:spcAft>
                          <a:spcPts val="0"/>
                        </a:spcAft>
                        <a:buNone/>
                      </a:pPr>
                      <a:r>
                        <a:rPr lang="nb-NO" sz="1100" b="0" i="1" u="none" strike="noStrike" noProof="0" dirty="0">
                          <a:solidFill>
                            <a:schemeClr val="tx1">
                              <a:lumMod val="95000"/>
                              <a:lumOff val="5000"/>
                            </a:schemeClr>
                          </a:solidFill>
                          <a:latin typeface="+mn-lt"/>
                        </a:rPr>
                        <a:t>(Eksempler på type inngangsspørsmål for kvalifikasjonskravene- Fortell om din erfaring med….. din kunnskap om? din kjennskap til? din interesse for….? Etc.</a:t>
                      </a:r>
                      <a:endParaRPr lang="nb-NO" sz="1100" dirty="0"/>
                    </a:p>
                    <a:p>
                      <a:pPr marL="0" algn="l" defTabSz="914400" rtl="0" eaLnBrk="1" latinLnBrk="0" hangingPunct="1">
                        <a:lnSpc>
                          <a:spcPct val="107000"/>
                        </a:lnSpc>
                        <a:spcAft>
                          <a:spcPts val="0"/>
                        </a:spcAft>
                      </a:pPr>
                      <a:endParaRPr lang="nb-NO" sz="9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no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333755">
                <a:tc>
                  <a:txBody>
                    <a:bodyPr/>
                    <a:lstStyle/>
                    <a:p>
                      <a:pPr algn="l">
                        <a:lnSpc>
                          <a:spcPct val="107000"/>
                        </a:lnSpc>
                        <a:spcAft>
                          <a:spcPts val="0"/>
                        </a:spcAft>
                      </a:pPr>
                      <a:endParaRPr lang="nb-NO"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Noter kandidatens</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svar og</a:t>
                      </a:r>
                      <a:r>
                        <a:rPr lang="nb-NO" sz="1100" dirty="0">
                          <a:effectLst/>
                          <a:latin typeface="Calibri" panose="020F0502020204030204" pitchFamily="34" charset="0"/>
                          <a:ea typeface="Calibri" panose="020F0502020204030204" pitchFamily="34" charset="0"/>
                          <a:cs typeface="Times New Roman" panose="02020603050405020304" pitchFamily="18" charset="0"/>
                        </a:rPr>
                        <a:t> dine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vurderinger av </a:t>
                      </a:r>
                      <a:r>
                        <a:rPr lang="nb-NO" sz="1100" dirty="0">
                          <a:effectLst/>
                          <a:latin typeface="Calibri" panose="020F0502020204030204" pitchFamily="34" charset="0"/>
                          <a:ea typeface="Calibri" panose="020F0502020204030204" pitchFamily="34" charset="0"/>
                          <a:cs typeface="Times New Roman" panose="02020603050405020304" pitchFamily="18" charset="0"/>
                        </a:rPr>
                        <a:t>kandidatens oppfyllelse av kravene</a:t>
                      </a: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Score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1- 5</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1278905">
                <a:tc>
                  <a:txBody>
                    <a:bodyPr/>
                    <a:lstStyle/>
                    <a:p>
                      <a:pPr algn="l">
                        <a:lnSpc>
                          <a:spcPct val="107000"/>
                        </a:lnSpc>
                        <a:spcAft>
                          <a:spcPts val="0"/>
                        </a:spcAft>
                      </a:pPr>
                      <a:r>
                        <a:rPr lang="nb-NO" sz="1100" b="1" dirty="0">
                          <a:effectLst/>
                        </a:rPr>
                        <a:t> Må-krav</a:t>
                      </a:r>
                      <a:r>
                        <a:rPr lang="nb-NO" sz="1100" b="1" i="1" dirty="0">
                          <a:effectLst/>
                        </a:rPr>
                        <a:t>: [</a:t>
                      </a:r>
                      <a:r>
                        <a:rPr lang="nb-NO" sz="1100" b="1" i="1" dirty="0">
                          <a:solidFill>
                            <a:srgbClr val="FF0000"/>
                          </a:solidFill>
                          <a:effectLst/>
                        </a:rPr>
                        <a:t>sett inn kvalifikasjonskrav fra behovsanalysen</a:t>
                      </a:r>
                      <a:r>
                        <a:rPr lang="nb-NO" sz="1100" b="1" i="1" dirty="0">
                          <a:effectLst/>
                        </a:rPr>
                        <a:t>]</a:t>
                      </a:r>
                    </a:p>
                    <a:p>
                      <a:pPr algn="l">
                        <a:lnSpc>
                          <a:spcPct val="107000"/>
                        </a:lnSpc>
                        <a:spcAft>
                          <a:spcPts val="0"/>
                        </a:spcAft>
                      </a:pPr>
                      <a:endParaRPr lang="nb-NO" sz="1100" b="0" i="0" u="sng" dirty="0">
                        <a:solidFill>
                          <a:srgbClr val="FF0000"/>
                        </a:solidFill>
                        <a:effectLst/>
                      </a:endParaRPr>
                    </a:p>
                    <a:p>
                      <a:pPr algn="l">
                        <a:lnSpc>
                          <a:spcPct val="107000"/>
                        </a:lnSpc>
                        <a:spcAft>
                          <a:spcPts val="0"/>
                        </a:spcAft>
                      </a:pPr>
                      <a:r>
                        <a:rPr lang="nb-NO" sz="1100" b="0" i="1" u="none" dirty="0">
                          <a:solidFill>
                            <a:srgbClr val="FF0000"/>
                          </a:solidFill>
                          <a:effectLst/>
                        </a:rPr>
                        <a:t>Spørsmål:</a:t>
                      </a:r>
                    </a:p>
                    <a:p>
                      <a:pPr algn="l">
                        <a:lnSpc>
                          <a:spcPct val="107000"/>
                        </a:lnSpc>
                        <a:spcAft>
                          <a:spcPts val="0"/>
                        </a:spcAft>
                      </a:pPr>
                      <a:endParaRPr lang="nb-NO" sz="1100" b="0" i="1" u="none" baseline="0" dirty="0">
                        <a:solidFill>
                          <a:srgbClr val="FF0000"/>
                        </a:solidFill>
                        <a:effectLst/>
                      </a:endParaRPr>
                    </a:p>
                    <a:p>
                      <a:pPr algn="l">
                        <a:lnSpc>
                          <a:spcPct val="107000"/>
                        </a:lnSpc>
                        <a:spcAft>
                          <a:spcPts val="0"/>
                        </a:spcAft>
                      </a:pPr>
                      <a:endParaRPr lang="nb-NO" sz="1100" b="0" i="1" dirty="0">
                        <a:solidFill>
                          <a:srgbClr val="FF0000"/>
                        </a:solidFill>
                        <a:effectLst/>
                        <a:latin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1476196">
                <a:tc>
                  <a:txBody>
                    <a:bodyPr/>
                    <a:lstStyle/>
                    <a:p>
                      <a:pPr algn="l">
                        <a:lnSpc>
                          <a:spcPct val="107000"/>
                        </a:lnSpc>
                        <a:spcAft>
                          <a:spcPts val="0"/>
                        </a:spcAft>
                      </a:pPr>
                      <a:r>
                        <a:rPr lang="nb-NO" sz="1100" b="1" dirty="0">
                          <a:effectLst/>
                        </a:rPr>
                        <a:t>Må-krav</a:t>
                      </a:r>
                      <a:r>
                        <a:rPr lang="nb-NO" sz="1100" b="1" i="1" dirty="0">
                          <a:effectLst/>
                        </a:rPr>
                        <a:t>: [</a:t>
                      </a:r>
                      <a:r>
                        <a:rPr lang="nb-NO" sz="1100" b="1" i="1" dirty="0">
                          <a:solidFill>
                            <a:srgbClr val="FF0000"/>
                          </a:solidFill>
                          <a:effectLst/>
                        </a:rPr>
                        <a:t>sett inn kvalifikasjonskrav fra behovsanalysen</a:t>
                      </a:r>
                      <a:r>
                        <a:rPr lang="nb-NO" sz="1100" b="1" i="1" dirty="0">
                          <a:effectLst/>
                        </a:rPr>
                        <a:t>]</a:t>
                      </a:r>
                    </a:p>
                    <a:p>
                      <a:pPr algn="l">
                        <a:lnSpc>
                          <a:spcPct val="107000"/>
                        </a:lnSpc>
                        <a:spcAft>
                          <a:spcPts val="0"/>
                        </a:spcAft>
                      </a:pPr>
                      <a:endParaRPr lang="nb-NO" sz="1100" b="0" i="0" u="sng" dirty="0">
                        <a:solidFill>
                          <a:srgbClr val="FF0000"/>
                        </a:solidFill>
                        <a:effectLst/>
                      </a:endParaRPr>
                    </a:p>
                    <a:p>
                      <a:pPr algn="l">
                        <a:lnSpc>
                          <a:spcPct val="107000"/>
                        </a:lnSpc>
                        <a:spcAft>
                          <a:spcPts val="0"/>
                        </a:spcAft>
                      </a:pPr>
                      <a:r>
                        <a:rPr lang="nb-NO" sz="1100" b="0" i="1" u="none" dirty="0">
                          <a:solidFill>
                            <a:srgbClr val="FF0000"/>
                          </a:solidFill>
                          <a:effectLst/>
                        </a:rPr>
                        <a:t>Spørsmål:</a:t>
                      </a:r>
                    </a:p>
                    <a:p>
                      <a:pPr algn="l">
                        <a:lnSpc>
                          <a:spcPct val="107000"/>
                        </a:lnSpc>
                        <a:spcAft>
                          <a:spcPts val="0"/>
                        </a:spcAft>
                      </a:pPr>
                      <a:endParaRPr lang="nb-NO" sz="1100" b="0" i="1" u="none" dirty="0">
                        <a:solidFill>
                          <a:srgbClr val="FF0000"/>
                        </a:solidFill>
                        <a:effectLst/>
                      </a:endParaRPr>
                    </a:p>
                    <a:p>
                      <a:pPr algn="l">
                        <a:lnSpc>
                          <a:spcPct val="107000"/>
                        </a:lnSpc>
                        <a:spcAft>
                          <a:spcPts val="0"/>
                        </a:spcAft>
                      </a:pPr>
                      <a:endParaRPr lang="nb-NO" sz="1100" b="0" i="1" u="none" baseline="0" dirty="0">
                        <a:solidFill>
                          <a:srgbClr val="FF0000"/>
                        </a:solidFill>
                        <a:effectLst/>
                      </a:endParaRPr>
                    </a:p>
                    <a:p>
                      <a:pPr algn="l">
                        <a:lnSpc>
                          <a:spcPct val="107000"/>
                        </a:lnSpc>
                        <a:spcAft>
                          <a:spcPts val="0"/>
                        </a:spcAft>
                      </a:pPr>
                      <a:endParaRPr lang="nb-NO" sz="1100" b="0" i="1" dirty="0">
                        <a:solidFill>
                          <a:srgbClr val="FF0000"/>
                        </a:solidFill>
                        <a:effectLst/>
                        <a:latin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45288"/>
                  </a:ext>
                </a:extLst>
              </a:tr>
              <a:tr h="127890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nb-NO" sz="1100" b="1" dirty="0">
                          <a:effectLst/>
                        </a:rPr>
                        <a:t>Må-krav</a:t>
                      </a:r>
                      <a:r>
                        <a:rPr lang="nb-NO" sz="1100" b="1" i="1" dirty="0">
                          <a:effectLst/>
                        </a:rPr>
                        <a:t>: [</a:t>
                      </a:r>
                      <a:r>
                        <a:rPr lang="nb-NO" sz="1100" b="1" i="1" dirty="0">
                          <a:solidFill>
                            <a:srgbClr val="FF0000"/>
                          </a:solidFill>
                          <a:effectLst/>
                        </a:rPr>
                        <a:t>sett inn kvalifikasjonskrav fra behovsanalysen</a:t>
                      </a:r>
                      <a:r>
                        <a:rPr lang="nb-NO" sz="1100" b="1" i="1" dirty="0">
                          <a:effectLst/>
                        </a:rPr>
                        <a:t>]</a:t>
                      </a:r>
                    </a:p>
                    <a:p>
                      <a:pPr algn="l">
                        <a:lnSpc>
                          <a:spcPct val="107000"/>
                        </a:lnSpc>
                        <a:spcAft>
                          <a:spcPts val="0"/>
                        </a:spcAft>
                      </a:pPr>
                      <a:endParaRPr lang="nb-NO" sz="1100" b="1" i="0" u="sng" baseline="0" dirty="0">
                        <a:solidFill>
                          <a:schemeClr val="tx1"/>
                        </a:solidFill>
                        <a:effectLst/>
                      </a:endParaRPr>
                    </a:p>
                    <a:p>
                      <a:pPr algn="l">
                        <a:lnSpc>
                          <a:spcPct val="107000"/>
                        </a:lnSpc>
                        <a:spcAft>
                          <a:spcPts val="0"/>
                        </a:spcAft>
                      </a:pPr>
                      <a:r>
                        <a:rPr lang="nb-NO" sz="1100" b="0" i="1" u="none" baseline="0" dirty="0">
                          <a:solidFill>
                            <a:srgbClr val="FF0000"/>
                          </a:solidFill>
                          <a:effectLst/>
                        </a:rPr>
                        <a:t>Spørsmål:</a:t>
                      </a:r>
                    </a:p>
                    <a:p>
                      <a:pPr algn="l">
                        <a:lnSpc>
                          <a:spcPct val="107000"/>
                        </a:lnSpc>
                        <a:spcAft>
                          <a:spcPts val="0"/>
                        </a:spcAft>
                      </a:pPr>
                      <a:endParaRPr lang="nb-NO" sz="1100" b="0" i="1" baseline="0" dirty="0">
                        <a:solidFill>
                          <a:schemeClr val="tx1"/>
                        </a:solidFill>
                        <a:effectLst/>
                      </a:endParaRPr>
                    </a:p>
                    <a:p>
                      <a:pPr lvl="0" algn="l">
                        <a:lnSpc>
                          <a:spcPct val="107000"/>
                        </a:lnSpc>
                        <a:spcAft>
                          <a:spcPts val="0"/>
                        </a:spcAft>
                        <a:buNone/>
                      </a:pPr>
                      <a:endParaRPr lang="nb-NO" sz="1100" b="0" i="1" u="sng" baseline="0" dirty="0">
                        <a:solidFill>
                          <a:srgbClr val="FF0000"/>
                        </a:solidFill>
                        <a:effectLst/>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r h="884324">
                <a:tc gridSpan="3">
                  <a:txBody>
                    <a:bodyPr/>
                    <a:lstStyle/>
                    <a:p>
                      <a:pPr algn="l">
                        <a:lnSpc>
                          <a:spcPct val="107000"/>
                        </a:lnSpc>
                        <a:spcAft>
                          <a:spcPts val="0"/>
                        </a:spcAft>
                      </a:pPr>
                      <a:r>
                        <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Andre notater</a:t>
                      </a:r>
                    </a:p>
                    <a:p>
                      <a:pPr algn="l">
                        <a:lnSpc>
                          <a:spcPct val="107000"/>
                        </a:lnSpc>
                        <a:spcAft>
                          <a:spcPts val="0"/>
                        </a:spcAft>
                      </a:pPr>
                      <a:endPar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929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315104826"/>
              </p:ext>
            </p:extLst>
          </p:nvPr>
        </p:nvGraphicFramePr>
        <p:xfrm>
          <a:off x="1" y="0"/>
          <a:ext cx="9906000" cy="6858001"/>
        </p:xfrm>
        <a:graphic>
          <a:graphicData uri="http://schemas.openxmlformats.org/drawingml/2006/table">
            <a:tbl>
              <a:tblPr firstRow="1" firstCol="1" bandRow="1">
                <a:tableStyleId>{1FECB4D8-DB02-4DC6-A0A2-4F2EBAE1DC90}</a:tableStyleId>
              </a:tblPr>
              <a:tblGrid>
                <a:gridCol w="3035674">
                  <a:extLst>
                    <a:ext uri="{9D8B030D-6E8A-4147-A177-3AD203B41FA5}">
                      <a16:colId xmlns:a16="http://schemas.microsoft.com/office/drawing/2014/main" val="20000"/>
                    </a:ext>
                  </a:extLst>
                </a:gridCol>
                <a:gridCol w="6195725">
                  <a:extLst>
                    <a:ext uri="{9D8B030D-6E8A-4147-A177-3AD203B41FA5}">
                      <a16:colId xmlns:a16="http://schemas.microsoft.com/office/drawing/2014/main" val="20001"/>
                    </a:ext>
                  </a:extLst>
                </a:gridCol>
                <a:gridCol w="674601">
                  <a:extLst>
                    <a:ext uri="{9D8B030D-6E8A-4147-A177-3AD203B41FA5}">
                      <a16:colId xmlns:a16="http://schemas.microsoft.com/office/drawing/2014/main" val="20002"/>
                    </a:ext>
                  </a:extLst>
                </a:gridCol>
              </a:tblGrid>
              <a:tr h="1321841">
                <a:tc gridSpan="3">
                  <a:txBody>
                    <a:bodyPr/>
                    <a:lstStyle/>
                    <a:p>
                      <a:pPr marL="0" algn="l" defTabSz="914400" rtl="0" eaLnBrk="1" latinLnBrk="0" hangingPunct="1">
                        <a:lnSpc>
                          <a:spcPct val="107000"/>
                        </a:lnSpc>
                        <a:spcAft>
                          <a:spcPts val="0"/>
                        </a:spcAft>
                      </a:pPr>
                      <a:r>
                        <a:rPr lang="nb-NO" sz="1200" b="1" kern="0" dirty="0">
                          <a:solidFill>
                            <a:schemeClr val="accent1">
                              <a:lumMod val="75000"/>
                            </a:schemeClr>
                          </a:solidFill>
                          <a:effectLst/>
                          <a:latin typeface="+mn-lt"/>
                          <a:ea typeface="+mn-ea"/>
                          <a:cs typeface="+mn-cs"/>
                        </a:rPr>
                        <a:t>FAGLIGE</a:t>
                      </a:r>
                      <a:r>
                        <a:rPr lang="nb-NO" sz="1200" b="1" kern="0" baseline="0" dirty="0">
                          <a:solidFill>
                            <a:schemeClr val="accent1">
                              <a:lumMod val="75000"/>
                            </a:schemeClr>
                          </a:solidFill>
                          <a:effectLst/>
                          <a:latin typeface="+mn-lt"/>
                          <a:ea typeface="+mn-ea"/>
                          <a:cs typeface="+mn-cs"/>
                        </a:rPr>
                        <a:t> KVALIFIKASJONER- Fordels-krav </a:t>
                      </a:r>
                    </a:p>
                    <a:p>
                      <a:pPr marL="0" algn="l" defTabSz="914400" rtl="0" eaLnBrk="1" latinLnBrk="0" hangingPunct="1">
                        <a:lnSpc>
                          <a:spcPct val="107000"/>
                        </a:lnSpc>
                        <a:spcAft>
                          <a:spcPts val="0"/>
                        </a:spcAft>
                      </a:pPr>
                      <a:r>
                        <a:rPr lang="nb-NO" sz="1100" b="0" baseline="0" dirty="0">
                          <a:solidFill>
                            <a:sysClr val="windowText" lastClr="000000"/>
                          </a:solidFill>
                          <a:effectLst/>
                        </a:rPr>
                        <a:t>Noter svarene og still gjerne utdypende spørsmål for å få redegjort for disse dersom kandidaten selv ikke oppgir nødvendig informasjon. </a:t>
                      </a:r>
                      <a:r>
                        <a:rPr lang="nb-NO" sz="1100" b="0" dirty="0">
                          <a:solidFill>
                            <a:schemeClr val="tx1"/>
                          </a:solidFill>
                        </a:rPr>
                        <a:t>Basert på kandidatens svar, vurder oppfyllelse på en skala fra 1 – 5, hvor 1 er svak, 3 er tilfredsstillende og 5 er meget god.</a:t>
                      </a:r>
                      <a:endParaRPr lang="nb-NO" sz="11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p>
                      <a:pPr marL="0" algn="l" defTabSz="914400" rtl="0" eaLnBrk="1" latinLnBrk="0" hangingPunct="1">
                        <a:lnSpc>
                          <a:spcPct val="107000"/>
                        </a:lnSpc>
                        <a:spcAft>
                          <a:spcPts val="0"/>
                        </a:spcAft>
                      </a:pPr>
                      <a:endParaRPr lang="nb-NO" sz="1100" b="0" dirty="0">
                        <a:solidFill>
                          <a:schemeClr val="tx1"/>
                        </a:solidFill>
                      </a:endParaRPr>
                    </a:p>
                    <a:p>
                      <a:pPr lvl="0" algn="l">
                        <a:lnSpc>
                          <a:spcPct val="107000"/>
                        </a:lnSpc>
                        <a:spcAft>
                          <a:spcPts val="0"/>
                        </a:spcAft>
                        <a:buNone/>
                      </a:pPr>
                      <a:r>
                        <a:rPr lang="nb-NO" sz="1100" b="0" i="1" u="none" strike="noStrike" noProof="0" dirty="0">
                          <a:solidFill>
                            <a:schemeClr val="tx1">
                              <a:lumMod val="95000"/>
                              <a:lumOff val="5000"/>
                            </a:schemeClr>
                          </a:solidFill>
                          <a:latin typeface="+mn-lt"/>
                        </a:rPr>
                        <a:t>(Eksempler på type inngangsspørsmål for kvalifikasjonskravene- Fortell om din erfaring med….. din kunnskap om? din kjennskap til? din interesse for….? Etc.</a:t>
                      </a:r>
                      <a:endParaRPr lang="nb-NO" sz="1100" dirty="0"/>
                    </a:p>
                    <a:p>
                      <a:pPr marL="0" algn="l" defTabSz="914400" rtl="0" eaLnBrk="1" latinLnBrk="0" hangingPunct="1">
                        <a:lnSpc>
                          <a:spcPct val="107000"/>
                        </a:lnSpc>
                        <a:spcAft>
                          <a:spcPts val="0"/>
                        </a:spcAft>
                      </a:pPr>
                      <a:endParaRPr lang="nb-NO" sz="10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no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334316">
                <a:tc>
                  <a:txBody>
                    <a:bodyPr/>
                    <a:lstStyle/>
                    <a:p>
                      <a:pPr algn="l">
                        <a:lnSpc>
                          <a:spcPct val="107000"/>
                        </a:lnSpc>
                        <a:spcAft>
                          <a:spcPts val="0"/>
                        </a:spcAft>
                      </a:pPr>
                      <a:endParaRPr lang="nb-NO"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Noter kandidatens</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svar og</a:t>
                      </a:r>
                      <a:r>
                        <a:rPr lang="nb-NO" sz="1100" dirty="0">
                          <a:effectLst/>
                          <a:latin typeface="Calibri" panose="020F0502020204030204" pitchFamily="34" charset="0"/>
                          <a:ea typeface="Calibri" panose="020F0502020204030204" pitchFamily="34" charset="0"/>
                          <a:cs typeface="Times New Roman" panose="02020603050405020304" pitchFamily="18" charset="0"/>
                        </a:rPr>
                        <a:t> dine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vurderinger av </a:t>
                      </a:r>
                      <a:r>
                        <a:rPr lang="nb-NO" sz="1100" dirty="0">
                          <a:effectLst/>
                          <a:latin typeface="Calibri" panose="020F0502020204030204" pitchFamily="34" charset="0"/>
                          <a:ea typeface="Calibri" panose="020F0502020204030204" pitchFamily="34" charset="0"/>
                          <a:cs typeface="Times New Roman" panose="02020603050405020304" pitchFamily="18" charset="0"/>
                        </a:rPr>
                        <a:t>kandidatens oppfyllelse av kravene</a:t>
                      </a: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latin typeface="Calibri" panose="020F0502020204030204" pitchFamily="34" charset="0"/>
                          <a:ea typeface="Calibri" panose="020F0502020204030204" pitchFamily="34" charset="0"/>
                          <a:cs typeface="Times New Roman" panose="02020603050405020304" pitchFamily="18" charset="0"/>
                        </a:rPr>
                        <a:t>Score</a:t>
                      </a:r>
                      <a:r>
                        <a:rPr lang="nb-NO" sz="1100" baseline="0" dirty="0">
                          <a:effectLst/>
                          <a:latin typeface="Calibri" panose="020F0502020204030204" pitchFamily="34" charset="0"/>
                          <a:ea typeface="Calibri" panose="020F0502020204030204" pitchFamily="34" charset="0"/>
                          <a:cs typeface="Times New Roman" panose="02020603050405020304" pitchFamily="18" charset="0"/>
                        </a:rPr>
                        <a:t> 1- 5</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1524839">
                <a:tc>
                  <a:txBody>
                    <a:bodyPr/>
                    <a:lstStyle/>
                    <a:p>
                      <a:pPr algn="l">
                        <a:lnSpc>
                          <a:spcPct val="107000"/>
                        </a:lnSpc>
                        <a:spcAft>
                          <a:spcPts val="0"/>
                        </a:spcAft>
                      </a:pPr>
                      <a:r>
                        <a:rPr lang="nb-NO" sz="1100" b="1" i="0" baseline="0" dirty="0">
                          <a:solidFill>
                            <a:schemeClr val="tx1"/>
                          </a:solidFill>
                          <a:effectLst/>
                        </a:rPr>
                        <a:t>Ønskelig: </a:t>
                      </a:r>
                      <a:r>
                        <a:rPr lang="nb-NO" sz="1100" b="1" i="1" baseline="0" dirty="0">
                          <a:solidFill>
                            <a:schemeClr val="tx1"/>
                          </a:solidFill>
                          <a:effectLst/>
                        </a:rPr>
                        <a:t>[</a:t>
                      </a:r>
                      <a:r>
                        <a:rPr lang="nb-NO" sz="1100" b="1" i="1" baseline="0" dirty="0">
                          <a:solidFill>
                            <a:srgbClr val="FF0000"/>
                          </a:solidFill>
                          <a:effectLst/>
                        </a:rPr>
                        <a:t>sett inn fordelskrav fra behovsanalysen</a:t>
                      </a:r>
                      <a:r>
                        <a:rPr lang="nb-NO" sz="1100" b="1" i="1" baseline="0" dirty="0">
                          <a:solidFill>
                            <a:schemeClr val="tx1"/>
                          </a:solidFill>
                          <a:effectLst/>
                        </a:rPr>
                        <a:t>]</a:t>
                      </a:r>
                    </a:p>
                    <a:p>
                      <a:pPr algn="l">
                        <a:lnSpc>
                          <a:spcPct val="107000"/>
                        </a:lnSpc>
                        <a:spcAft>
                          <a:spcPts val="0"/>
                        </a:spcAft>
                      </a:pPr>
                      <a:endParaRPr lang="nb-NO" sz="1100" b="1" i="0" baseline="0" dirty="0">
                        <a:solidFill>
                          <a:schemeClr val="tx1"/>
                        </a:solidFill>
                        <a:effectLst/>
                      </a:endParaRPr>
                    </a:p>
                    <a:p>
                      <a:pPr algn="l">
                        <a:lnSpc>
                          <a:spcPct val="107000"/>
                        </a:lnSpc>
                        <a:spcAft>
                          <a:spcPts val="0"/>
                        </a:spcAft>
                      </a:pPr>
                      <a:r>
                        <a:rPr lang="nb-NO" sz="1100" b="0" i="1" u="none" baseline="0" dirty="0">
                          <a:solidFill>
                            <a:srgbClr val="FF0000"/>
                          </a:solidFill>
                          <a:effectLst/>
                        </a:rPr>
                        <a:t>Spørsmål:</a:t>
                      </a:r>
                    </a:p>
                    <a:p>
                      <a:pPr algn="l">
                        <a:lnSpc>
                          <a:spcPct val="107000"/>
                        </a:lnSpc>
                        <a:spcAft>
                          <a:spcPts val="0"/>
                        </a:spcAft>
                      </a:pPr>
                      <a:endParaRPr lang="nb-NO" sz="1100" b="0" i="1" baseline="0" dirty="0">
                        <a:solidFill>
                          <a:schemeClr val="tx1"/>
                        </a:solidFill>
                        <a:effectLst/>
                      </a:endParaRPr>
                    </a:p>
                    <a:p>
                      <a:pPr algn="l">
                        <a:lnSpc>
                          <a:spcPct val="107000"/>
                        </a:lnSpc>
                        <a:spcAft>
                          <a:spcPts val="0"/>
                        </a:spcAft>
                      </a:pPr>
                      <a:endParaRPr lang="nb-NO" sz="1100" b="0" i="1" dirty="0">
                        <a:solidFill>
                          <a:srgbClr val="FF0000"/>
                        </a:solidFill>
                        <a:effectLst/>
                        <a:latin typeface="Calibri" panose="020F0502020204030204" pitchFamily="34" charset="0"/>
                        <a:cs typeface="Times New Roman" panose="02020603050405020304" pitchFamily="18" charset="0"/>
                      </a:endParaRPr>
                    </a:p>
                    <a:p>
                      <a:pPr lvl="0" algn="l">
                        <a:lnSpc>
                          <a:spcPct val="107000"/>
                        </a:lnSpc>
                        <a:spcAft>
                          <a:spcPts val="0"/>
                        </a:spcAft>
                        <a:buNone/>
                      </a:pPr>
                      <a:endParaRPr lang="nb-NO" sz="1100" b="0" i="1" dirty="0">
                        <a:solidFill>
                          <a:srgbClr val="FF0000"/>
                        </a:solidFill>
                        <a:effectLst/>
                        <a:latin typeface="Calibri"/>
                        <a:cs typeface="Times New Roman"/>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1524839">
                <a:tc>
                  <a:txBody>
                    <a:bodyPr/>
                    <a:lstStyle/>
                    <a:p>
                      <a:pPr algn="l">
                        <a:lnSpc>
                          <a:spcPct val="107000"/>
                        </a:lnSpc>
                        <a:spcAft>
                          <a:spcPts val="0"/>
                        </a:spcAft>
                      </a:pPr>
                      <a:r>
                        <a:rPr lang="nb-NO" sz="1100" b="1" i="0" baseline="0" dirty="0">
                          <a:solidFill>
                            <a:schemeClr val="tx1"/>
                          </a:solidFill>
                          <a:effectLst/>
                        </a:rPr>
                        <a:t>Ønskelig: </a:t>
                      </a:r>
                      <a:r>
                        <a:rPr lang="nb-NO" sz="1100" b="1" i="1" baseline="0" dirty="0">
                          <a:solidFill>
                            <a:schemeClr val="tx1"/>
                          </a:solidFill>
                          <a:effectLst/>
                        </a:rPr>
                        <a:t>[</a:t>
                      </a:r>
                      <a:r>
                        <a:rPr lang="nb-NO" sz="1100" b="1" i="1" baseline="0" dirty="0">
                          <a:solidFill>
                            <a:srgbClr val="FF0000"/>
                          </a:solidFill>
                          <a:effectLst/>
                        </a:rPr>
                        <a:t>sett inn fordelskrav fra behovsanalysen</a:t>
                      </a:r>
                      <a:r>
                        <a:rPr lang="nb-NO" sz="1100" b="1" i="1" baseline="0" dirty="0">
                          <a:solidFill>
                            <a:schemeClr val="tx1"/>
                          </a:solidFill>
                          <a:effectLst/>
                        </a:rPr>
                        <a:t>]</a:t>
                      </a:r>
                    </a:p>
                    <a:p>
                      <a:pPr algn="l">
                        <a:lnSpc>
                          <a:spcPct val="107000"/>
                        </a:lnSpc>
                        <a:spcAft>
                          <a:spcPts val="0"/>
                        </a:spcAft>
                      </a:pPr>
                      <a:endParaRPr lang="nb-NO" sz="1100" b="1" i="0" baseline="0" dirty="0">
                        <a:solidFill>
                          <a:schemeClr val="tx1"/>
                        </a:solidFill>
                        <a:effectLst/>
                      </a:endParaRPr>
                    </a:p>
                    <a:p>
                      <a:pPr algn="l">
                        <a:lnSpc>
                          <a:spcPct val="107000"/>
                        </a:lnSpc>
                        <a:spcAft>
                          <a:spcPts val="0"/>
                        </a:spcAft>
                      </a:pPr>
                      <a:r>
                        <a:rPr lang="nb-NO" sz="1100" b="0" i="1" u="none" baseline="0" dirty="0">
                          <a:solidFill>
                            <a:srgbClr val="FF0000"/>
                          </a:solidFill>
                          <a:effectLst/>
                        </a:rPr>
                        <a:t>Spørsmål:</a:t>
                      </a:r>
                    </a:p>
                    <a:p>
                      <a:pPr algn="l">
                        <a:lnSpc>
                          <a:spcPct val="107000"/>
                        </a:lnSpc>
                        <a:spcAft>
                          <a:spcPts val="0"/>
                        </a:spcAft>
                      </a:pPr>
                      <a:endParaRPr lang="nb-NO" sz="1100" b="0" i="1" baseline="0" dirty="0">
                        <a:solidFill>
                          <a:schemeClr val="tx1"/>
                        </a:solidFill>
                        <a:effectLst/>
                      </a:endParaRPr>
                    </a:p>
                    <a:p>
                      <a:pPr algn="l">
                        <a:lnSpc>
                          <a:spcPct val="107000"/>
                        </a:lnSpc>
                        <a:spcAft>
                          <a:spcPts val="0"/>
                        </a:spcAft>
                      </a:pPr>
                      <a:endParaRPr lang="nb-NO" sz="1100" b="0" i="1" u="sng" baseline="0" dirty="0">
                        <a:solidFill>
                          <a:srgbClr val="FF0000"/>
                        </a:solidFill>
                        <a:effectLst/>
                      </a:endParaRPr>
                    </a:p>
                    <a:p>
                      <a:pPr algn="l">
                        <a:lnSpc>
                          <a:spcPct val="107000"/>
                        </a:lnSpc>
                        <a:spcAft>
                          <a:spcPts val="0"/>
                        </a:spcAft>
                      </a:pPr>
                      <a:endParaRPr lang="nb-NO" sz="1100" b="0" i="0" baseline="0" dirty="0">
                        <a:solidFill>
                          <a:srgbClr val="FF0000"/>
                        </a:solidFill>
                        <a:effectLst/>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r h="1524839">
                <a:tc>
                  <a:txBody>
                    <a:bodyPr/>
                    <a:lstStyle/>
                    <a:p>
                      <a:pPr algn="l">
                        <a:lnSpc>
                          <a:spcPct val="107000"/>
                        </a:lnSpc>
                        <a:spcAft>
                          <a:spcPts val="0"/>
                        </a:spcAft>
                      </a:pPr>
                      <a:r>
                        <a:rPr lang="nb-NO" sz="1100" b="1" i="0" baseline="0" dirty="0">
                          <a:solidFill>
                            <a:schemeClr val="tx1"/>
                          </a:solidFill>
                          <a:effectLst/>
                        </a:rPr>
                        <a:t>Ønskelig: </a:t>
                      </a:r>
                      <a:r>
                        <a:rPr lang="nb-NO" sz="1100" b="1" i="1" baseline="0" dirty="0">
                          <a:solidFill>
                            <a:schemeClr val="tx1"/>
                          </a:solidFill>
                          <a:effectLst/>
                        </a:rPr>
                        <a:t>[</a:t>
                      </a:r>
                      <a:r>
                        <a:rPr lang="nb-NO" sz="1100" b="1" i="1" baseline="0" dirty="0">
                          <a:solidFill>
                            <a:srgbClr val="FF0000"/>
                          </a:solidFill>
                          <a:effectLst/>
                        </a:rPr>
                        <a:t>sett inn fordelskrav fra behovsanalysen</a:t>
                      </a:r>
                      <a:r>
                        <a:rPr lang="nb-NO" sz="1100" b="1" i="1" baseline="0" dirty="0">
                          <a:solidFill>
                            <a:schemeClr val="tx1"/>
                          </a:solidFill>
                          <a:effectLst/>
                        </a:rPr>
                        <a:t>]</a:t>
                      </a:r>
                    </a:p>
                    <a:p>
                      <a:pPr algn="l">
                        <a:lnSpc>
                          <a:spcPct val="107000"/>
                        </a:lnSpc>
                        <a:spcAft>
                          <a:spcPts val="0"/>
                        </a:spcAft>
                      </a:pPr>
                      <a:endParaRPr lang="nb-NO" sz="1100" b="1" i="0" baseline="0" dirty="0">
                        <a:solidFill>
                          <a:schemeClr val="tx1"/>
                        </a:solidFill>
                        <a:effectLst/>
                      </a:endParaRPr>
                    </a:p>
                    <a:p>
                      <a:pPr algn="l">
                        <a:lnSpc>
                          <a:spcPct val="107000"/>
                        </a:lnSpc>
                        <a:spcAft>
                          <a:spcPts val="0"/>
                        </a:spcAft>
                      </a:pPr>
                      <a:r>
                        <a:rPr lang="nb-NO" sz="1100" b="0" i="1" u="none" baseline="0" dirty="0">
                          <a:solidFill>
                            <a:srgbClr val="FF0000"/>
                          </a:solidFill>
                          <a:effectLst/>
                        </a:rPr>
                        <a:t>Spørsmål:</a:t>
                      </a:r>
                    </a:p>
                    <a:p>
                      <a:pPr algn="l">
                        <a:lnSpc>
                          <a:spcPct val="107000"/>
                        </a:lnSpc>
                        <a:spcAft>
                          <a:spcPts val="0"/>
                        </a:spcAft>
                      </a:pPr>
                      <a:endParaRPr lang="nb-NO" sz="1100" b="0" i="1" baseline="0" dirty="0">
                        <a:solidFill>
                          <a:schemeClr val="tx1"/>
                        </a:solidFill>
                        <a:effectLst/>
                      </a:endParaRPr>
                    </a:p>
                    <a:p>
                      <a:pPr algn="l">
                        <a:lnSpc>
                          <a:spcPct val="107000"/>
                        </a:lnSpc>
                        <a:spcAft>
                          <a:spcPts val="0"/>
                        </a:spcAft>
                      </a:pPr>
                      <a:endParaRPr lang="nb-NO" sz="1100" b="0" i="1" u="sng" baseline="0" dirty="0">
                        <a:solidFill>
                          <a:srgbClr val="FF0000"/>
                        </a:solidFill>
                        <a:effectLst/>
                      </a:endParaRPr>
                    </a:p>
                    <a:p>
                      <a:pPr algn="l">
                        <a:lnSpc>
                          <a:spcPct val="107000"/>
                        </a:lnSpc>
                        <a:spcAft>
                          <a:spcPts val="0"/>
                        </a:spcAft>
                      </a:pPr>
                      <a:endParaRPr lang="nb-NO" sz="1100" b="0" i="1" u="sng" baseline="0" dirty="0">
                        <a:solidFill>
                          <a:srgbClr val="FF0000"/>
                        </a:solidFill>
                        <a:effectLst/>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lnSpc>
                          <a:spcPct val="107000"/>
                        </a:lnSpc>
                        <a:spcAft>
                          <a:spcPts val="0"/>
                        </a:spcAft>
                      </a:pPr>
                      <a:r>
                        <a:rPr lang="nb-NO" sz="11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4"/>
                  </a:ext>
                </a:extLst>
              </a:tr>
              <a:tr h="627327">
                <a:tc gridSpan="3">
                  <a:txBody>
                    <a:bodyPr/>
                    <a:lstStyle/>
                    <a:p>
                      <a:pPr algn="l">
                        <a:lnSpc>
                          <a:spcPct val="107000"/>
                        </a:lnSpc>
                        <a:spcAft>
                          <a:spcPts val="0"/>
                        </a:spcAft>
                      </a:pPr>
                      <a:r>
                        <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Andre notater</a:t>
                      </a:r>
                      <a:r>
                        <a:rPr lang="nb-NO" sz="1100" b="1" i="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nb-NO" sz="11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140" marR="45140" marT="47230" marB="4723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pPr algn="l">
                        <a:lnSpc>
                          <a:spcPct val="107000"/>
                        </a:lnSpc>
                        <a:spcAft>
                          <a:spcPts val="0"/>
                        </a:spcAft>
                      </a:pPr>
                      <a:endParaRPr lang="nb-N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57" marR="55557" marT="58129" marB="58129">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8108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883317924"/>
              </p:ext>
            </p:extLst>
          </p:nvPr>
        </p:nvGraphicFramePr>
        <p:xfrm>
          <a:off x="0" y="0"/>
          <a:ext cx="9905999" cy="6857999"/>
        </p:xfrm>
        <a:graphic>
          <a:graphicData uri="http://schemas.openxmlformats.org/drawingml/2006/table">
            <a:tbl>
              <a:tblPr firstRow="1" firstCol="1" bandRow="1">
                <a:tableStyleId>{0505E3EF-67EA-436B-97B2-0124C06EBD24}</a:tableStyleId>
              </a:tblPr>
              <a:tblGrid>
                <a:gridCol w="2735943">
                  <a:extLst>
                    <a:ext uri="{9D8B030D-6E8A-4147-A177-3AD203B41FA5}">
                      <a16:colId xmlns:a16="http://schemas.microsoft.com/office/drawing/2014/main" val="20000"/>
                    </a:ext>
                  </a:extLst>
                </a:gridCol>
                <a:gridCol w="7170056">
                  <a:extLst>
                    <a:ext uri="{9D8B030D-6E8A-4147-A177-3AD203B41FA5}">
                      <a16:colId xmlns:a16="http://schemas.microsoft.com/office/drawing/2014/main" val="20001"/>
                    </a:ext>
                  </a:extLst>
                </a:gridCol>
              </a:tblGrid>
              <a:tr h="787821">
                <a:tc gridSpan="2">
                  <a:txBody>
                    <a:bodyPr/>
                    <a:lstStyle/>
                    <a:p>
                      <a:pPr algn="l">
                        <a:lnSpc>
                          <a:spcPct val="107000"/>
                        </a:lnSpc>
                        <a:spcAft>
                          <a:spcPts val="0"/>
                        </a:spcAft>
                      </a:pPr>
                      <a:r>
                        <a:rPr lang="nb-NO" sz="1200" b="1" dirty="0">
                          <a:solidFill>
                            <a:schemeClr val="accent1">
                              <a:lumMod val="75000"/>
                            </a:schemeClr>
                          </a:solidFill>
                          <a:effectLst/>
                        </a:rPr>
                        <a:t>AVSLUTNING AV FØRSTEGANGSINTERVJUET </a:t>
                      </a:r>
                      <a:r>
                        <a:rPr lang="nb-NO" sz="1100" b="0" dirty="0">
                          <a:solidFill>
                            <a:schemeClr val="tx1"/>
                          </a:solidFill>
                          <a:effectLst/>
                        </a:rPr>
                        <a:t>PS: Dersom det kun skal gjennomføres et intervju, kan denne sliden legges etter slide om arbeidsmiljø og trivsel.</a:t>
                      </a:r>
                    </a:p>
                  </a:txBody>
                  <a:tcPr marL="55721" marR="55721" marT="58301" marB="58301">
                    <a:solidFill>
                      <a:schemeClr val="bg1"/>
                    </a:solidFill>
                  </a:tcPr>
                </a:tc>
                <a:tc hMerge="1">
                  <a:txBody>
                    <a:bodyPr/>
                    <a:lstStyle/>
                    <a:p>
                      <a:endParaRPr lang="nb-NO"/>
                    </a:p>
                  </a:txBody>
                  <a:tcPr/>
                </a:tc>
                <a:extLst>
                  <a:ext uri="{0D108BD9-81ED-4DB2-BD59-A6C34878D82A}">
                    <a16:rowId xmlns:a16="http://schemas.microsoft.com/office/drawing/2014/main" val="10000"/>
                  </a:ext>
                </a:extLst>
              </a:tr>
              <a:tr h="807671">
                <a:tc>
                  <a:txBody>
                    <a:bodyPr/>
                    <a:lstStyle/>
                    <a:p>
                      <a:pPr marL="261620" indent="-171450" algn="l">
                        <a:lnSpc>
                          <a:spcPct val="107000"/>
                        </a:lnSpc>
                        <a:spcAft>
                          <a:spcPts val="0"/>
                        </a:spcAft>
                        <a:buFont typeface="Arial"/>
                        <a:buChar char="•"/>
                      </a:pPr>
                      <a:endParaRPr lang="nb-NO" sz="1100" b="0" i="1" dirty="0">
                        <a:solidFill>
                          <a:schemeClr val="tx1">
                            <a:lumMod val="95000"/>
                            <a:lumOff val="5000"/>
                          </a:schemeClr>
                        </a:solidFill>
                        <a:effectLst/>
                      </a:endParaRPr>
                    </a:p>
                    <a:p>
                      <a:pPr marL="261620" indent="-171450" algn="l">
                        <a:lnSpc>
                          <a:spcPct val="107000"/>
                        </a:lnSpc>
                        <a:spcAft>
                          <a:spcPts val="0"/>
                        </a:spcAft>
                        <a:buFont typeface="Arial"/>
                        <a:buChar char="•"/>
                      </a:pPr>
                      <a:r>
                        <a:rPr lang="nb-NO" sz="1100" b="0" i="1" dirty="0">
                          <a:solidFill>
                            <a:schemeClr val="tx1">
                              <a:lumMod val="95000"/>
                              <a:lumOff val="5000"/>
                            </a:schemeClr>
                          </a:solidFill>
                          <a:effectLst/>
                        </a:rPr>
                        <a:t>Er du i andre rekrutteringsprosesser?</a:t>
                      </a:r>
                    </a:p>
                  </a:txBody>
                  <a:tcPr marL="55721" marR="55721" marT="58301" marB="58301">
                    <a:solidFill>
                      <a:schemeClr val="bg1"/>
                    </a:solidFill>
                  </a:tcPr>
                </a:tc>
                <a:tc>
                  <a:txBody>
                    <a:bodyPr/>
                    <a:lstStyle/>
                    <a:p>
                      <a:pPr marL="285750" algn="l">
                        <a:lnSpc>
                          <a:spcPct val="107000"/>
                        </a:lnSpc>
                        <a:spcAft>
                          <a:spcPts val="0"/>
                        </a:spcAft>
                      </a:pPr>
                      <a:endParaRPr lang="nb-NO" sz="1100" b="0" dirty="0">
                        <a:effectLst/>
                      </a:endParaRPr>
                    </a:p>
                  </a:txBody>
                  <a:tcPr marL="55721" marR="55721" marT="58301" marB="58301">
                    <a:solidFill>
                      <a:schemeClr val="bg1"/>
                    </a:solidFill>
                  </a:tcPr>
                </a:tc>
                <a:extLst>
                  <a:ext uri="{0D108BD9-81ED-4DB2-BD59-A6C34878D82A}">
                    <a16:rowId xmlns:a16="http://schemas.microsoft.com/office/drawing/2014/main" val="10001"/>
                  </a:ext>
                </a:extLst>
              </a:tr>
              <a:tr h="1209784">
                <a:tc>
                  <a:txBody>
                    <a:bodyPr/>
                    <a:lstStyle/>
                    <a:p>
                      <a:pPr marL="261620" indent="-171450" algn="l">
                        <a:lnSpc>
                          <a:spcPct val="107000"/>
                        </a:lnSpc>
                        <a:spcAft>
                          <a:spcPts val="0"/>
                        </a:spcAft>
                        <a:buFont typeface="Arial"/>
                        <a:buChar char="•"/>
                      </a:pPr>
                      <a:endParaRPr lang="nb-NO" sz="1100" b="0" i="1" u="sng" dirty="0">
                        <a:solidFill>
                          <a:schemeClr val="tx1">
                            <a:lumMod val="95000"/>
                            <a:lumOff val="5000"/>
                          </a:schemeClr>
                        </a:solidFill>
                        <a:effectLst/>
                      </a:endParaRPr>
                    </a:p>
                    <a:p>
                      <a:pPr marL="261620" indent="-171450" algn="l">
                        <a:lnSpc>
                          <a:spcPct val="107000"/>
                        </a:lnSpc>
                        <a:spcAft>
                          <a:spcPts val="0"/>
                        </a:spcAft>
                        <a:buFont typeface="Arial"/>
                        <a:buChar char="•"/>
                      </a:pPr>
                      <a:r>
                        <a:rPr lang="nb-NO" sz="1100" b="0" i="1" dirty="0">
                          <a:solidFill>
                            <a:schemeClr val="tx1">
                              <a:lumMod val="95000"/>
                              <a:lumOff val="5000"/>
                            </a:schemeClr>
                          </a:solidFill>
                          <a:effectLst/>
                        </a:rPr>
                        <a:t>Hvilke forventninger har du</a:t>
                      </a:r>
                      <a:r>
                        <a:rPr lang="nb-NO" sz="1100" b="0" i="1" baseline="0" dirty="0">
                          <a:solidFill>
                            <a:schemeClr val="tx1">
                              <a:lumMod val="95000"/>
                              <a:lumOff val="5000"/>
                            </a:schemeClr>
                          </a:solidFill>
                          <a:effectLst/>
                        </a:rPr>
                        <a:t> til betingelser (lønn etc) i stillingen?</a:t>
                      </a:r>
                    </a:p>
                    <a:p>
                      <a:pPr marL="90170" indent="0" algn="l">
                        <a:lnSpc>
                          <a:spcPct val="107000"/>
                        </a:lnSpc>
                        <a:spcAft>
                          <a:spcPts val="0"/>
                        </a:spcAft>
                        <a:buNone/>
                      </a:pPr>
                      <a:r>
                        <a:rPr lang="nb-NO" sz="1100" b="0" i="1" baseline="0" dirty="0">
                          <a:solidFill>
                            <a:schemeClr val="tx1">
                              <a:lumMod val="95000"/>
                              <a:lumOff val="5000"/>
                            </a:schemeClr>
                          </a:solidFill>
                          <a:effectLst/>
                        </a:rPr>
                        <a:t>(Dette er spesielt lurt å avdekke om det er en type stilling man kan urealistiske lønnsforventninger til)</a:t>
                      </a:r>
                      <a:endParaRPr lang="nb-NO" sz="1100" b="0" i="1" dirty="0">
                        <a:solidFill>
                          <a:schemeClr val="tx1">
                            <a:lumMod val="95000"/>
                            <a:lumOff val="5000"/>
                          </a:schemeClr>
                        </a:solidFill>
                        <a:effectLst/>
                      </a:endParaRPr>
                    </a:p>
                  </a:txBody>
                  <a:tcPr marL="55721" marR="55721" marT="58301" marB="58301">
                    <a:solidFill>
                      <a:schemeClr val="bg1"/>
                    </a:solidFill>
                  </a:tcPr>
                </a:tc>
                <a:tc>
                  <a:txBody>
                    <a:bodyPr/>
                    <a:lstStyle/>
                    <a:p>
                      <a:pPr marL="285750" algn="l">
                        <a:lnSpc>
                          <a:spcPct val="107000"/>
                        </a:lnSpc>
                        <a:spcAft>
                          <a:spcPts val="0"/>
                        </a:spcAft>
                      </a:pPr>
                      <a:endParaRPr lang="nb-NO" sz="1100" b="0" dirty="0">
                        <a:effectLst/>
                      </a:endParaRPr>
                    </a:p>
                  </a:txBody>
                  <a:tcPr marL="55721" marR="55721" marT="58301" marB="58301">
                    <a:solidFill>
                      <a:schemeClr val="bg1"/>
                    </a:solidFill>
                  </a:tcPr>
                </a:tc>
                <a:extLst>
                  <a:ext uri="{0D108BD9-81ED-4DB2-BD59-A6C34878D82A}">
                    <a16:rowId xmlns:a16="http://schemas.microsoft.com/office/drawing/2014/main" val="10002"/>
                  </a:ext>
                </a:extLst>
              </a:tr>
              <a:tr h="848666">
                <a:tc>
                  <a:txBody>
                    <a:bodyPr/>
                    <a:lstStyle/>
                    <a:p>
                      <a:pPr marL="261620" indent="-171450" algn="l">
                        <a:lnSpc>
                          <a:spcPct val="107000"/>
                        </a:lnSpc>
                        <a:spcAft>
                          <a:spcPts val="0"/>
                        </a:spcAft>
                        <a:buFont typeface="Arial"/>
                        <a:buChar char="•"/>
                      </a:pPr>
                      <a:endParaRPr lang="nb-NO" sz="1100" b="0" i="1" dirty="0">
                        <a:solidFill>
                          <a:schemeClr val="tx1">
                            <a:lumMod val="95000"/>
                            <a:lumOff val="5000"/>
                          </a:schemeClr>
                        </a:solidFill>
                        <a:effectLst/>
                      </a:endParaRPr>
                    </a:p>
                    <a:p>
                      <a:pPr marL="261620" indent="-171450" algn="l">
                        <a:lnSpc>
                          <a:spcPct val="107000"/>
                        </a:lnSpc>
                        <a:spcAft>
                          <a:spcPts val="0"/>
                        </a:spcAft>
                        <a:buFont typeface="Arial"/>
                        <a:buChar char="•"/>
                      </a:pPr>
                      <a:r>
                        <a:rPr lang="nb-NO" sz="1100" b="0" i="1" dirty="0">
                          <a:solidFill>
                            <a:schemeClr val="tx1">
                              <a:lumMod val="95000"/>
                              <a:lumOff val="5000"/>
                            </a:schemeClr>
                          </a:solidFill>
                          <a:effectLst/>
                        </a:rPr>
                        <a:t>Når kan du eventuelt begynne i stillingen?</a:t>
                      </a:r>
                    </a:p>
                  </a:txBody>
                  <a:tcPr marL="55721" marR="55721" marT="58301" marB="58301">
                    <a:solidFill>
                      <a:schemeClr val="bg1"/>
                    </a:solidFill>
                  </a:tcPr>
                </a:tc>
                <a:tc>
                  <a:txBody>
                    <a:bodyPr/>
                    <a:lstStyle/>
                    <a:p>
                      <a:pPr marL="285750" algn="l">
                        <a:lnSpc>
                          <a:spcPct val="107000"/>
                        </a:lnSpc>
                        <a:spcAft>
                          <a:spcPts val="0"/>
                        </a:spcAft>
                      </a:pPr>
                      <a:endParaRPr lang="nb-NO" sz="1100" b="0" dirty="0">
                        <a:effectLst/>
                      </a:endParaRPr>
                    </a:p>
                  </a:txBody>
                  <a:tcPr marL="55721" marR="55721" marT="58301" marB="58301">
                    <a:solidFill>
                      <a:schemeClr val="bg1"/>
                    </a:solidFill>
                  </a:tcPr>
                </a:tc>
                <a:extLst>
                  <a:ext uri="{0D108BD9-81ED-4DB2-BD59-A6C34878D82A}">
                    <a16:rowId xmlns:a16="http://schemas.microsoft.com/office/drawing/2014/main" val="10003"/>
                  </a:ext>
                </a:extLst>
              </a:tr>
              <a:tr h="1205106">
                <a:tc>
                  <a:txBody>
                    <a:bodyPr/>
                    <a:lstStyle/>
                    <a:p>
                      <a:pPr marL="90170" indent="0" algn="l">
                        <a:lnSpc>
                          <a:spcPct val="107000"/>
                        </a:lnSpc>
                        <a:spcAft>
                          <a:spcPts val="0"/>
                        </a:spcAft>
                        <a:buNone/>
                      </a:pPr>
                      <a:r>
                        <a:rPr lang="nb-NO" sz="1100" b="0" i="1" u="none" baseline="0" dirty="0">
                          <a:solidFill>
                            <a:schemeClr val="tx1"/>
                          </a:solidFill>
                          <a:effectLst/>
                          <a:hlinkClick r:id="rId2">
                            <a:extLst>
                              <a:ext uri="{A12FA001-AC4F-418D-AE19-62706E023703}">
                                <ahyp:hlinkClr xmlns:ahyp="http://schemas.microsoft.com/office/drawing/2018/hyperlinkcolor" val="tx"/>
                              </a:ext>
                            </a:extLst>
                          </a:hlinkClick>
                        </a:rPr>
                        <a:t>Informer dersom det er krav til stillingen å skulle fremvise politiattest</a:t>
                      </a:r>
                      <a:endParaRPr lang="nb-NO" sz="1100" b="0" i="1" u="none" baseline="0" dirty="0">
                        <a:solidFill>
                          <a:schemeClr val="tx1"/>
                        </a:solidFill>
                        <a:effectLst/>
                      </a:endParaRPr>
                    </a:p>
                    <a:p>
                      <a:pPr marL="90170" indent="0" algn="l">
                        <a:lnSpc>
                          <a:spcPct val="107000"/>
                        </a:lnSpc>
                        <a:spcAft>
                          <a:spcPts val="0"/>
                        </a:spcAft>
                        <a:buNone/>
                      </a:pPr>
                      <a:r>
                        <a:rPr lang="nb-NO" sz="1100" b="0" i="1" u="none" baseline="0" dirty="0">
                          <a:solidFill>
                            <a:schemeClr val="tx1"/>
                          </a:solidFill>
                          <a:effectLst/>
                        </a:rPr>
                        <a:t>Såfall skal personen</a:t>
                      </a:r>
                      <a:r>
                        <a:rPr lang="nb-NO" sz="1100" b="0" i="1" dirty="0">
                          <a:solidFill>
                            <a:schemeClr val="tx1"/>
                          </a:solidFill>
                          <a:effectLst/>
                        </a:rPr>
                        <a:t> som får tilbud om stilling fremlegge politiattest før tiltredelse i stilling (dette fremgår i mal for tilbudsbrev).</a:t>
                      </a:r>
                    </a:p>
                  </a:txBody>
                  <a:tcPr marL="55721" marR="55721" marT="58301" marB="58301">
                    <a:solidFill>
                      <a:schemeClr val="bg1"/>
                    </a:solidFill>
                  </a:tcPr>
                </a:tc>
                <a:tc>
                  <a:txBody>
                    <a:bodyPr/>
                    <a:lstStyle/>
                    <a:p>
                      <a:pPr marL="285750" algn="l">
                        <a:lnSpc>
                          <a:spcPct val="107000"/>
                        </a:lnSpc>
                        <a:spcAft>
                          <a:spcPts val="0"/>
                        </a:spcAft>
                      </a:pPr>
                      <a:endParaRPr lang="nb-NO" sz="1100" b="0" dirty="0">
                        <a:effectLst/>
                      </a:endParaRPr>
                    </a:p>
                  </a:txBody>
                  <a:tcPr marL="55721" marR="55721" marT="58301" marB="58301">
                    <a:solidFill>
                      <a:schemeClr val="bg1"/>
                    </a:solidFill>
                  </a:tcPr>
                </a:tc>
                <a:extLst>
                  <a:ext uri="{0D108BD9-81ED-4DB2-BD59-A6C34878D82A}">
                    <a16:rowId xmlns:a16="http://schemas.microsoft.com/office/drawing/2014/main" val="10004"/>
                  </a:ext>
                </a:extLst>
              </a:tr>
              <a:tr h="1155449">
                <a:tc>
                  <a:txBody>
                    <a:bodyPr/>
                    <a:lstStyle/>
                    <a:p>
                      <a:pPr marL="261620" marR="0" indent="-171450" algn="l" rtl="0" eaLnBrk="1" fontAlgn="auto" latinLnBrk="0" hangingPunct="1">
                        <a:lnSpc>
                          <a:spcPct val="107000"/>
                        </a:lnSpc>
                        <a:spcBef>
                          <a:spcPts val="0"/>
                        </a:spcBef>
                        <a:spcAft>
                          <a:spcPts val="0"/>
                        </a:spcAft>
                        <a:buClrTx/>
                        <a:buSzTx/>
                        <a:buFont typeface="Arial"/>
                        <a:buChar char="•"/>
                      </a:pPr>
                      <a:r>
                        <a:rPr lang="nb-NO" sz="1100" b="0" i="1" dirty="0">
                          <a:solidFill>
                            <a:schemeClr val="tx1">
                              <a:lumMod val="95000"/>
                              <a:lumOff val="5000"/>
                            </a:schemeClr>
                          </a:solidFill>
                          <a:effectLst/>
                        </a:rPr>
                        <a:t>Har </a:t>
                      </a:r>
                      <a:r>
                        <a:rPr lang="nb-NO" sz="1100" b="0" i="1" baseline="0" dirty="0">
                          <a:solidFill>
                            <a:schemeClr val="tx1">
                              <a:lumMod val="95000"/>
                              <a:lumOff val="5000"/>
                            </a:schemeClr>
                          </a:solidFill>
                          <a:effectLst/>
                        </a:rPr>
                        <a:t> du noen spørsmål til oss?</a:t>
                      </a:r>
                      <a:endParaRPr lang="nb-NO" sz="1100" b="0" i="1" dirty="0">
                        <a:solidFill>
                          <a:schemeClr val="tx1">
                            <a:lumMod val="95000"/>
                            <a:lumOff val="5000"/>
                          </a:schemeClr>
                        </a:solidFill>
                        <a:effectLst/>
                      </a:endParaRPr>
                    </a:p>
                    <a:p>
                      <a:pPr marL="261620" indent="-171450" algn="l">
                        <a:lnSpc>
                          <a:spcPct val="107000"/>
                        </a:lnSpc>
                        <a:spcAft>
                          <a:spcPts val="0"/>
                        </a:spcAft>
                        <a:buFont typeface="Arial"/>
                        <a:buChar char="•"/>
                      </a:pPr>
                      <a:endParaRPr lang="nb-NO" sz="1100" b="0" i="1" dirty="0">
                        <a:solidFill>
                          <a:schemeClr val="tx1">
                            <a:lumMod val="95000"/>
                            <a:lumOff val="5000"/>
                          </a:schemeClr>
                        </a:solidFill>
                        <a:effectLst/>
                      </a:endParaRPr>
                    </a:p>
                  </a:txBody>
                  <a:tcPr marL="55721" marR="55721" marT="58301" marB="58301">
                    <a:solidFill>
                      <a:schemeClr val="bg1"/>
                    </a:solidFill>
                  </a:tcPr>
                </a:tc>
                <a:tc>
                  <a:txBody>
                    <a:bodyPr/>
                    <a:lstStyle/>
                    <a:p>
                      <a:pPr marL="285750" algn="l">
                        <a:lnSpc>
                          <a:spcPct val="107000"/>
                        </a:lnSpc>
                        <a:spcAft>
                          <a:spcPts val="0"/>
                        </a:spcAft>
                      </a:pPr>
                      <a:endParaRPr lang="nb-NO" sz="1100" b="0" dirty="0">
                        <a:effectLst/>
                      </a:endParaRPr>
                    </a:p>
                  </a:txBody>
                  <a:tcPr marL="55721" marR="55721" marT="58301" marB="58301">
                    <a:solidFill>
                      <a:schemeClr val="bg1"/>
                    </a:solidFill>
                  </a:tcPr>
                </a:tc>
                <a:extLst>
                  <a:ext uri="{0D108BD9-81ED-4DB2-BD59-A6C34878D82A}">
                    <a16:rowId xmlns:a16="http://schemas.microsoft.com/office/drawing/2014/main" val="1307663369"/>
                  </a:ext>
                </a:extLst>
              </a:tr>
              <a:tr h="843502">
                <a:tc gridSpan="2">
                  <a:txBody>
                    <a:bodyPr/>
                    <a:lstStyle/>
                    <a:p>
                      <a:pPr marL="180975" lvl="0" indent="-180975" algn="l">
                        <a:lnSpc>
                          <a:spcPct val="107000"/>
                        </a:lnSpc>
                        <a:spcAft>
                          <a:spcPts val="0"/>
                        </a:spcAft>
                        <a:buFont typeface="Symbol" panose="05050102010706020507" pitchFamily="18" charset="2"/>
                        <a:buChar char=""/>
                      </a:pPr>
                      <a:r>
                        <a:rPr lang="nb-NO" sz="1100" b="1" dirty="0">
                          <a:effectLst/>
                        </a:rPr>
                        <a:t>Informer</a:t>
                      </a:r>
                      <a:r>
                        <a:rPr lang="nb-NO" sz="1100" b="1" baseline="0" dirty="0">
                          <a:effectLst/>
                        </a:rPr>
                        <a:t> kort om videre prosess. </a:t>
                      </a:r>
                      <a:r>
                        <a:rPr lang="nb-NO" sz="1100" b="0" baseline="0" dirty="0">
                          <a:effectLst/>
                        </a:rPr>
                        <a:t>Fortell når og hvordan kandidaten kan regne med å få informasjon om hvorvidt man er aktuell for 2.gangsintervju.</a:t>
                      </a:r>
                    </a:p>
                    <a:p>
                      <a:pPr marL="180975" lvl="0" indent="-180975" algn="l">
                        <a:lnSpc>
                          <a:spcPct val="107000"/>
                        </a:lnSpc>
                        <a:spcAft>
                          <a:spcPts val="0"/>
                        </a:spcAft>
                        <a:buFont typeface="Symbol" panose="05050102010706020507" pitchFamily="18" charset="2"/>
                        <a:buChar char=""/>
                      </a:pPr>
                      <a:r>
                        <a:rPr lang="nb-NO" sz="1100" b="1" baseline="0" dirty="0">
                          <a:effectLst/>
                        </a:rPr>
                        <a:t>Eventuelt minne om at kandidaten må legge inn vitnemål (dersom høyere utdanning kan vitne</a:t>
                      </a:r>
                    </a:p>
                    <a:p>
                      <a:pPr marL="180975" lvl="0" indent="-180975" algn="l">
                        <a:lnSpc>
                          <a:spcPct val="107000"/>
                        </a:lnSpc>
                        <a:spcAft>
                          <a:spcPts val="0"/>
                        </a:spcAft>
                        <a:buFont typeface="Symbol" panose="05050102010706020507" pitchFamily="18" charset="2"/>
                        <a:buChar char=""/>
                      </a:pPr>
                      <a:r>
                        <a:rPr lang="nb-NO" sz="1100" b="1" baseline="0" dirty="0">
                          <a:effectLst/>
                        </a:rPr>
                        <a:t>Takke for samtalen </a:t>
                      </a:r>
                      <a:r>
                        <a:rPr lang="nb-NO" sz="1100" b="0" baseline="0" dirty="0">
                          <a:effectLst/>
                        </a:rPr>
                        <a:t>(PS: husk måten man avrunder intervjuet kan vise seg avgjørende for kandidatens interesse)</a:t>
                      </a:r>
                    </a:p>
                    <a:p>
                      <a:pPr marL="342900" lvl="0" indent="-342900" algn="l">
                        <a:lnSpc>
                          <a:spcPct val="107000"/>
                        </a:lnSpc>
                        <a:spcAft>
                          <a:spcPts val="0"/>
                        </a:spcAft>
                        <a:buFont typeface="Symbol" panose="05050102010706020507" pitchFamily="18" charset="2"/>
                        <a:buChar char=""/>
                      </a:pPr>
                      <a:endParaRPr lang="nb-NO" sz="1100" b="0" dirty="0">
                        <a:effectLst/>
                      </a:endParaRPr>
                    </a:p>
                  </a:txBody>
                  <a:tcPr marL="55721" marR="55721" marT="58301" marB="58301">
                    <a:solidFill>
                      <a:schemeClr val="bg1"/>
                    </a:solidFill>
                  </a:tcPr>
                </a:tc>
                <a:tc hMerge="1">
                  <a:txBody>
                    <a:bodyPr/>
                    <a:lstStyle/>
                    <a:p>
                      <a:endParaRPr lang="nb-NO"/>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8638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3932786574"/>
              </p:ext>
            </p:extLst>
          </p:nvPr>
        </p:nvGraphicFramePr>
        <p:xfrm>
          <a:off x="502993" y="1104263"/>
          <a:ext cx="8900014" cy="3226002"/>
        </p:xfrm>
        <a:graphic>
          <a:graphicData uri="http://schemas.openxmlformats.org/drawingml/2006/table">
            <a:tbl>
              <a:tblPr firstRow="1" firstCol="1" bandRow="1">
                <a:tableStyleId>{0505E3EF-67EA-436B-97B2-0124C06EBD24}</a:tableStyleId>
              </a:tblPr>
              <a:tblGrid>
                <a:gridCol w="8900014">
                  <a:extLst>
                    <a:ext uri="{9D8B030D-6E8A-4147-A177-3AD203B41FA5}">
                      <a16:colId xmlns:a16="http://schemas.microsoft.com/office/drawing/2014/main" val="20000"/>
                    </a:ext>
                  </a:extLst>
                </a:gridCol>
              </a:tblGrid>
              <a:tr h="343594">
                <a:tc>
                  <a:txBody>
                    <a:bodyPr/>
                    <a:lstStyle/>
                    <a:p>
                      <a:pPr algn="l">
                        <a:lnSpc>
                          <a:spcPct val="107000"/>
                        </a:lnSpc>
                        <a:spcAft>
                          <a:spcPts val="0"/>
                        </a:spcAft>
                      </a:pPr>
                      <a:r>
                        <a:rPr lang="nb-NO" sz="1200" b="1" dirty="0">
                          <a:solidFill>
                            <a:schemeClr val="accent1">
                              <a:lumMod val="75000"/>
                            </a:schemeClr>
                          </a:solidFill>
                          <a:effectLst/>
                        </a:rPr>
                        <a:t>INTRODUKSJON</a:t>
                      </a:r>
                      <a:endParaRPr lang="nb-NO" sz="9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58301" marB="58301">
                    <a:solidFill>
                      <a:schemeClr val="bg1"/>
                    </a:solidFill>
                  </a:tcPr>
                </a:tc>
                <a:extLst>
                  <a:ext uri="{0D108BD9-81ED-4DB2-BD59-A6C34878D82A}">
                    <a16:rowId xmlns:a16="http://schemas.microsoft.com/office/drawing/2014/main" val="10000"/>
                  </a:ext>
                </a:extLst>
              </a:tr>
              <a:tr h="2672818">
                <a:tc>
                  <a:txBody>
                    <a:bodyPr/>
                    <a:lstStyle/>
                    <a:p>
                      <a:pPr marL="342900" lvl="0" indent="-342900" algn="l">
                        <a:lnSpc>
                          <a:spcPct val="107000"/>
                        </a:lnSpc>
                        <a:spcAft>
                          <a:spcPts val="0"/>
                        </a:spcAft>
                        <a:buFont typeface="Symbol" panose="05050102010706020507" pitchFamily="18" charset="2"/>
                        <a:buChar char=""/>
                      </a:pPr>
                      <a:r>
                        <a:rPr lang="nb-NO" sz="1100" b="1" dirty="0">
                          <a:effectLst/>
                        </a:rPr>
                        <a:t>Ønske kandidat velkommen til 2.gangsintervju</a:t>
                      </a:r>
                    </a:p>
                    <a:p>
                      <a:pPr marL="171450" lvl="0" indent="-171450" algn="l">
                        <a:lnSpc>
                          <a:spcPct val="107000"/>
                        </a:lnSpc>
                        <a:spcAft>
                          <a:spcPts val="0"/>
                        </a:spcAft>
                        <a:buFont typeface="Arial" panose="020B0604020202020204" pitchFamily="34" charset="0"/>
                        <a:buChar char="•"/>
                      </a:pPr>
                      <a:endParaRPr lang="nb-NO" sz="1100" b="0" dirty="0">
                        <a:effectLst/>
                      </a:endParaRPr>
                    </a:p>
                    <a:p>
                      <a:pPr marL="342900" lvl="0" indent="-342900" algn="l" defTabSz="914400" rtl="0" eaLnBrk="1" latinLnBrk="0" hangingPunct="1">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Presentere eventuelle nye bisittere</a:t>
                      </a:r>
                    </a:p>
                    <a:p>
                      <a:pPr marL="171450" lvl="0" indent="-171450" algn="l">
                        <a:lnSpc>
                          <a:spcPct val="107000"/>
                        </a:lnSpc>
                        <a:spcAft>
                          <a:spcPts val="0"/>
                        </a:spcAft>
                        <a:buFont typeface="Arial" panose="020B0604020202020204" pitchFamily="34" charset="0"/>
                        <a:buChar char="•"/>
                      </a:pPr>
                      <a:endParaRPr lang="nb-NO" sz="1100" b="0" dirty="0">
                        <a:effectLst/>
                      </a:endParaRPr>
                    </a:p>
                    <a:p>
                      <a:pPr marL="342900" lvl="0" indent="-342900" algn="l">
                        <a:lnSpc>
                          <a:spcPct val="107000"/>
                        </a:lnSpc>
                        <a:spcAft>
                          <a:spcPts val="0"/>
                        </a:spcAft>
                        <a:buFont typeface="Symbol" panose="05050102010706020507" pitchFamily="18" charset="2"/>
                        <a:buChar char=""/>
                      </a:pPr>
                      <a:r>
                        <a:rPr lang="nb-NO" sz="1100" b="1" kern="1200" dirty="0">
                          <a:solidFill>
                            <a:schemeClr val="dk1"/>
                          </a:solidFill>
                          <a:effectLst/>
                          <a:latin typeface="+mn-lt"/>
                          <a:ea typeface="+mn-ea"/>
                          <a:cs typeface="+mn-cs"/>
                        </a:rPr>
                        <a:t>Gjennomgå hvordan intervjuet er lagt opp for å skape kontakt og trygghet</a:t>
                      </a:r>
                      <a:endParaRPr lang="nb-NO" sz="1100" b="1" dirty="0">
                        <a:effectLst/>
                        <a:latin typeface="+mn-l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nb-NO" sz="1100" b="0" kern="1200" dirty="0">
                        <a:solidFill>
                          <a:schemeClr val="dk1"/>
                        </a:solidFill>
                        <a:effectLst/>
                        <a:latin typeface="+mn-lt"/>
                        <a:ea typeface="+mn-ea"/>
                        <a:cs typeface="+mn-cs"/>
                      </a:endParaRPr>
                    </a:p>
                    <a:p>
                      <a:pPr marL="342900" marR="0" lvl="0" indent="-342900" algn="l" rtl="0" eaLnBrk="1" fontAlgn="auto" latinLnBrk="0" hangingPunct="1">
                        <a:lnSpc>
                          <a:spcPct val="107000"/>
                        </a:lnSpc>
                        <a:spcBef>
                          <a:spcPts val="0"/>
                        </a:spcBef>
                        <a:spcAft>
                          <a:spcPts val="0"/>
                        </a:spcAft>
                        <a:buClrTx/>
                        <a:buSzTx/>
                        <a:buFont typeface="Symbol" panose="05050102010706020507" pitchFamily="18" charset="2"/>
                        <a:buChar char=""/>
                      </a:pPr>
                      <a:r>
                        <a:rPr lang="nb-NO" sz="1100" b="1" kern="1200" dirty="0">
                          <a:solidFill>
                            <a:schemeClr val="dk1"/>
                          </a:solidFill>
                          <a:effectLst/>
                          <a:latin typeface="+mn-lt"/>
                          <a:ea typeface="+mn-ea"/>
                          <a:cs typeface="+mn-cs"/>
                        </a:rPr>
                        <a:t>Kort informere om ansettelsesprosessen: </a:t>
                      </a:r>
                      <a:r>
                        <a:rPr lang="nb-NO" sz="1100" b="0" kern="1200" dirty="0">
                          <a:solidFill>
                            <a:schemeClr val="dk1"/>
                          </a:solidFill>
                          <a:effectLst/>
                          <a:latin typeface="+mn-lt"/>
                          <a:ea typeface="+mn-ea"/>
                          <a:cs typeface="+mn-cs"/>
                        </a:rPr>
                        <a:t>  Antall innkalt til 2.gangs intervju:   </a:t>
                      </a:r>
                      <a:r>
                        <a:rPr lang="nb-NO" sz="1100" b="0" kern="1200" dirty="0">
                          <a:solidFill>
                            <a:srgbClr val="FF0000"/>
                          </a:solidFill>
                          <a:effectLst/>
                          <a:latin typeface="+mn-lt"/>
                          <a:ea typeface="+mn-ea"/>
                          <a:cs typeface="+mn-cs"/>
                        </a:rPr>
                        <a:t>x</a:t>
                      </a:r>
                      <a:r>
                        <a:rPr lang="nb-NO" sz="1100" b="0" kern="1200" dirty="0">
                          <a:solidFill>
                            <a:schemeClr val="dk1"/>
                          </a:solidFill>
                          <a:effectLst/>
                          <a:latin typeface="+mn-lt"/>
                          <a:ea typeface="+mn-ea"/>
                          <a:cs typeface="+mn-cs"/>
                        </a:rPr>
                        <a:t>     Videre tidsplan for prosessen. Fagforeningers 5 dagers uttalelsesfrist. Den som får tilbud har 8 dagers frist for å gi tilbakemelding etc. </a:t>
                      </a:r>
                    </a:p>
                    <a:p>
                      <a:pPr marL="342900" marR="0" lvl="0" indent="-342900" algn="l">
                        <a:lnSpc>
                          <a:spcPct val="107000"/>
                        </a:lnSpc>
                        <a:spcBef>
                          <a:spcPts val="0"/>
                        </a:spcBef>
                        <a:spcAft>
                          <a:spcPts val="0"/>
                        </a:spcAft>
                        <a:buClrTx/>
                        <a:buSzTx/>
                        <a:buFont typeface="Symbol" panose="05050102010706020507" pitchFamily="18" charset="2"/>
                        <a:buChar char=""/>
                      </a:pPr>
                      <a:endParaRPr lang="nb-NO" sz="1100" b="0" kern="1200" dirty="0">
                        <a:solidFill>
                          <a:schemeClr val="dk1"/>
                        </a:solidFill>
                        <a:effectLst/>
                        <a:latin typeface="+mn-lt"/>
                        <a:ea typeface="+mn-ea"/>
                        <a:cs typeface="+mn-cs"/>
                      </a:endParaRPr>
                    </a:p>
                    <a:p>
                      <a:pPr marL="171450" lvl="0" indent="-171450" algn="l">
                        <a:lnSpc>
                          <a:spcPct val="107000"/>
                        </a:lnSpc>
                        <a:spcAft>
                          <a:spcPts val="0"/>
                        </a:spcAft>
                        <a:buFont typeface="Arial" panose="020B0604020202020204" pitchFamily="34" charset="0"/>
                        <a:buChar char="•"/>
                      </a:pPr>
                      <a:r>
                        <a:rPr lang="nb-NO" sz="1100" b="1" kern="1200" dirty="0">
                          <a:solidFill>
                            <a:schemeClr val="dk1"/>
                          </a:solidFill>
                          <a:effectLst/>
                          <a:latin typeface="+mn-lt"/>
                          <a:ea typeface="+mn-ea"/>
                          <a:cs typeface="+mn-cs"/>
                        </a:rPr>
                        <a:t>Dersom kandidaten har gjennomført en personlighets,- og/eller evnetest (mest aktuelt ved lederrekrutteringer), </a:t>
                      </a:r>
                      <a:r>
                        <a:rPr lang="nb-NO" sz="1100" b="0" kern="1200" dirty="0">
                          <a:solidFill>
                            <a:schemeClr val="dk1"/>
                          </a:solidFill>
                          <a:effectLst/>
                          <a:latin typeface="+mn-lt"/>
                          <a:ea typeface="+mn-ea"/>
                          <a:cs typeface="+mn-cs"/>
                        </a:rPr>
                        <a:t>informerer kandidaten om at dere ikke kommer til å gjennomgå testresultater på intervjuet, men at kandidaten kan få en egen tilbakelesningsamtale med kollega fra HR som er sertifisert på testverktøyene, om kandidaten ønsker det. Du kan gjerne spørre hvordan kandidaten opplevde å gjennomføre testene og hvorvidt resultatene opplevdes gjenkjennbare (uten å gå nærmere inn på resultatene). Dersom HR deltar på intervjuene, er det naturlig at de orienterer om dette.</a:t>
                      </a:r>
                      <a:endParaRPr lang="nb-NO" sz="1100" b="0" dirty="0">
                        <a:effectLst/>
                      </a:endParaRPr>
                    </a:p>
                    <a:p>
                      <a:pPr marL="0" lvl="0" indent="0" algn="l">
                        <a:lnSpc>
                          <a:spcPct val="107000"/>
                        </a:lnSpc>
                        <a:spcAft>
                          <a:spcPts val="0"/>
                        </a:spcAft>
                        <a:buNone/>
                      </a:pPr>
                      <a:endParaRPr lang="nb-NO" sz="900" b="0" dirty="0">
                        <a:effectLst/>
                      </a:endParaRPr>
                    </a:p>
                    <a:p>
                      <a:pPr marL="457200" algn="l">
                        <a:lnSpc>
                          <a:spcPct val="107000"/>
                        </a:lnSpc>
                        <a:spcAft>
                          <a:spcPts val="0"/>
                        </a:spcAft>
                      </a:pPr>
                      <a:endParaRPr lang="nb-NO" sz="900" b="0" dirty="0">
                        <a:effectLst/>
                      </a:endParaRPr>
                    </a:p>
                    <a:p>
                      <a:pPr marL="342900" lvl="0" indent="-342900" algn="l">
                        <a:lnSpc>
                          <a:spcPct val="107000"/>
                        </a:lnSpc>
                        <a:spcAft>
                          <a:spcPts val="0"/>
                        </a:spcAft>
                        <a:buFont typeface="Symbol" panose="05050102010706020507" pitchFamily="18" charset="2"/>
                        <a:buChar char=""/>
                      </a:pPr>
                      <a:endParaRPr lang="nb-NO"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58301" marB="58301">
                    <a:solidFill>
                      <a:schemeClr val="bg1"/>
                    </a:solidFill>
                  </a:tcPr>
                </a:tc>
                <a:extLst>
                  <a:ext uri="{0D108BD9-81ED-4DB2-BD59-A6C34878D82A}">
                    <a16:rowId xmlns:a16="http://schemas.microsoft.com/office/drawing/2014/main" val="10001"/>
                  </a:ext>
                </a:extLst>
              </a:tr>
            </a:tbl>
          </a:graphicData>
        </a:graphic>
      </p:graphicFrame>
      <p:pic>
        <p:nvPicPr>
          <p:cNvPr id="9" name="Bilde 8">
            <a:extLst>
              <a:ext uri="{FF2B5EF4-FFF2-40B4-BE49-F238E27FC236}">
                <a16:creationId xmlns:a16="http://schemas.microsoft.com/office/drawing/2014/main" id="{B305BF79-6F04-8B31-FD31-78F1DB686771}"/>
              </a:ext>
            </a:extLst>
          </p:cNvPr>
          <p:cNvPicPr>
            <a:picLocks noChangeAspect="1"/>
          </p:cNvPicPr>
          <p:nvPr/>
        </p:nvPicPr>
        <p:blipFill>
          <a:blip r:embed="rId3"/>
          <a:stretch>
            <a:fillRect/>
          </a:stretch>
        </p:blipFill>
        <p:spPr>
          <a:xfrm>
            <a:off x="323508" y="205038"/>
            <a:ext cx="1420451" cy="660559"/>
          </a:xfrm>
          <a:prstGeom prst="rect">
            <a:avLst/>
          </a:prstGeom>
        </p:spPr>
      </p:pic>
      <p:graphicFrame>
        <p:nvGraphicFramePr>
          <p:cNvPr id="4" name="Tabell 3">
            <a:extLst>
              <a:ext uri="{FF2B5EF4-FFF2-40B4-BE49-F238E27FC236}">
                <a16:creationId xmlns:a16="http://schemas.microsoft.com/office/drawing/2014/main" id="{5A423353-B963-E910-AFFC-424CEF103B37}"/>
              </a:ext>
            </a:extLst>
          </p:cNvPr>
          <p:cNvGraphicFramePr>
            <a:graphicFrameLocks noGrp="1"/>
          </p:cNvGraphicFramePr>
          <p:nvPr>
            <p:extLst>
              <p:ext uri="{D42A27DB-BD31-4B8C-83A1-F6EECF244321}">
                <p14:modId xmlns:p14="http://schemas.microsoft.com/office/powerpoint/2010/main" val="2236679295"/>
              </p:ext>
            </p:extLst>
          </p:nvPr>
        </p:nvGraphicFramePr>
        <p:xfrm>
          <a:off x="502993" y="4576570"/>
          <a:ext cx="8900014" cy="1911350"/>
        </p:xfrm>
        <a:graphic>
          <a:graphicData uri="http://schemas.openxmlformats.org/drawingml/2006/table">
            <a:tbl>
              <a:tblPr firstRow="1" bandRow="1">
                <a:tableStyleId>{1FECB4D8-DB02-4DC6-A0A2-4F2EBAE1DC90}</a:tableStyleId>
              </a:tblPr>
              <a:tblGrid>
                <a:gridCol w="2724522">
                  <a:extLst>
                    <a:ext uri="{9D8B030D-6E8A-4147-A177-3AD203B41FA5}">
                      <a16:colId xmlns:a16="http://schemas.microsoft.com/office/drawing/2014/main" val="3303065856"/>
                    </a:ext>
                  </a:extLst>
                </a:gridCol>
                <a:gridCol w="6175492">
                  <a:extLst>
                    <a:ext uri="{9D8B030D-6E8A-4147-A177-3AD203B41FA5}">
                      <a16:colId xmlns:a16="http://schemas.microsoft.com/office/drawing/2014/main" val="1106628458"/>
                    </a:ext>
                  </a:extLst>
                </a:gridCol>
              </a:tblGrid>
              <a:tr h="1735655">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1" i="0" u="none" dirty="0">
                          <a:solidFill>
                            <a:schemeClr val="tx1"/>
                          </a:solidFill>
                          <a:effectLst/>
                          <a:latin typeface="+mn-lt"/>
                          <a:ea typeface="Calibri" panose="020F0502020204030204" pitchFamily="34" charset="0"/>
                          <a:cs typeface="Times New Roman" panose="02020603050405020304" pitchFamily="18" charset="0"/>
                        </a:rPr>
                        <a:t>Meddele/oppklare etter forrige intervju</a:t>
                      </a:r>
                    </a:p>
                    <a:p>
                      <a:pPr marL="171450" marR="0" indent="-171450" algn="l" defTabSz="914400" rtl="0" eaLnBrk="1" fontAlgn="auto" latinLnBrk="0" hangingPunct="1">
                        <a:lnSpc>
                          <a:spcPct val="107000"/>
                        </a:lnSpc>
                        <a:spcBef>
                          <a:spcPts val="0"/>
                        </a:spcBef>
                        <a:spcAft>
                          <a:spcPts val="800"/>
                        </a:spcAft>
                        <a:buClrTx/>
                        <a:buSzTx/>
                        <a:buFont typeface="Arial"/>
                        <a:buChar char="•"/>
                        <a:tabLst/>
                        <a:defRPr/>
                      </a:pPr>
                      <a:r>
                        <a:rPr lang="nb-NO" sz="1100" b="0" i="1" u="none" dirty="0">
                          <a:solidFill>
                            <a:schemeClr val="tx1"/>
                          </a:solidFill>
                          <a:effectLst/>
                          <a:latin typeface="+mn-lt"/>
                          <a:ea typeface="Calibri" panose="020F0502020204030204" pitchFamily="34" charset="0"/>
                          <a:cs typeface="Times New Roman"/>
                        </a:rPr>
                        <a:t>Har du noen spørsmål, eller noe du vil informere om eller oppklare etter forrige intervju?</a:t>
                      </a:r>
                    </a:p>
                    <a:p>
                      <a:pPr marL="0" marR="0" indent="0" algn="l" defTabSz="914400" rtl="0" eaLnBrk="1" fontAlgn="auto" latinLnBrk="0" hangingPunct="1">
                        <a:lnSpc>
                          <a:spcPct val="107000"/>
                        </a:lnSpc>
                        <a:spcBef>
                          <a:spcPts val="0"/>
                        </a:spcBef>
                        <a:spcAft>
                          <a:spcPts val="800"/>
                        </a:spcAft>
                        <a:buClrTx/>
                        <a:buSzTx/>
                        <a:buFontTx/>
                        <a:buNone/>
                        <a:tabLst/>
                        <a:defRPr/>
                      </a:pPr>
                      <a:r>
                        <a:rPr lang="nb-NO" sz="1100" b="0" i="1" u="none" dirty="0">
                          <a:solidFill>
                            <a:schemeClr val="tx1"/>
                          </a:solidFill>
                          <a:effectLst/>
                          <a:latin typeface="+mn-lt"/>
                          <a:ea typeface="Calibri" panose="020F0502020204030204" pitchFamily="34" charset="0"/>
                          <a:cs typeface="Times New Roman"/>
                        </a:rPr>
                        <a:t>Dersom arbeidsgiver har noe å følge opp angående de faglige kvalifikasjonskravene etter forrige intervju, må det gjerne avklares først.</a:t>
                      </a:r>
                      <a:endParaRPr lang="nb-NO" sz="1100" i="1" u="none" dirty="0">
                        <a:solidFill>
                          <a:schemeClr val="tx1"/>
                        </a:solidFill>
                        <a:effectLst/>
                        <a:latin typeface="+mn-lt"/>
                        <a:ea typeface="Calibri" panose="020F0502020204030204" pitchFamily="34" charset="0"/>
                        <a:cs typeface="Times New Roman"/>
                      </a:endParaRPr>
                    </a:p>
                    <a:p>
                      <a:pPr marL="0" marR="0" indent="0" algn="l" defTabSz="914400" rtl="0" eaLnBrk="1" fontAlgn="auto" latinLnBrk="0" hangingPunct="1">
                        <a:lnSpc>
                          <a:spcPct val="107000"/>
                        </a:lnSpc>
                        <a:spcBef>
                          <a:spcPts val="0"/>
                        </a:spcBef>
                        <a:spcAft>
                          <a:spcPts val="800"/>
                        </a:spcAft>
                        <a:buClrTx/>
                        <a:buSzTx/>
                        <a:buFontTx/>
                        <a:buNone/>
                        <a:tabLst/>
                        <a:defRPr/>
                      </a:pPr>
                      <a:endParaRPr lang="nb-NO" sz="1100" i="1" u="none" dirty="0">
                        <a:solidFill>
                          <a:srgbClr val="FF0000"/>
                        </a:solidFill>
                        <a:effectLst/>
                        <a:latin typeface="+mn-lt"/>
                        <a:ea typeface="Calibri" panose="020F0502020204030204" pitchFamily="34" charset="0"/>
                        <a:cs typeface="Times New Roman" panose="02020603050405020304" pitchFamily="18" charset="0"/>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r>
                        <a:rPr lang="nb-NO" sz="1100" dirty="0">
                          <a:latin typeface="+mn-lt"/>
                        </a:rPr>
                        <a:t>sas</a:t>
                      </a: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900578878"/>
                  </a:ext>
                </a:extLst>
              </a:tr>
            </a:tbl>
          </a:graphicData>
        </a:graphic>
      </p:graphicFrame>
    </p:spTree>
    <p:extLst>
      <p:ext uri="{BB962C8B-B14F-4D97-AF65-F5344CB8AC3E}">
        <p14:creationId xmlns:p14="http://schemas.microsoft.com/office/powerpoint/2010/main" val="386987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p:cNvGraphicFramePr>
            <a:graphicFrameLocks noGrp="1"/>
          </p:cNvGraphicFramePr>
          <p:nvPr>
            <p:extLst>
              <p:ext uri="{D42A27DB-BD31-4B8C-83A1-F6EECF244321}">
                <p14:modId xmlns:p14="http://schemas.microsoft.com/office/powerpoint/2010/main" val="640245655"/>
              </p:ext>
            </p:extLst>
          </p:nvPr>
        </p:nvGraphicFramePr>
        <p:xfrm>
          <a:off x="0" y="0"/>
          <a:ext cx="9906000" cy="6858000"/>
        </p:xfrm>
        <a:graphic>
          <a:graphicData uri="http://schemas.openxmlformats.org/drawingml/2006/table">
            <a:tbl>
              <a:tblPr firstRow="1" bandRow="1">
                <a:tableStyleId>{1FECB4D8-DB02-4DC6-A0A2-4F2EBAE1DC90}</a:tableStyleId>
              </a:tblPr>
              <a:tblGrid>
                <a:gridCol w="2893967">
                  <a:extLst>
                    <a:ext uri="{9D8B030D-6E8A-4147-A177-3AD203B41FA5}">
                      <a16:colId xmlns:a16="http://schemas.microsoft.com/office/drawing/2014/main" val="20000"/>
                    </a:ext>
                  </a:extLst>
                </a:gridCol>
                <a:gridCol w="6290310">
                  <a:extLst>
                    <a:ext uri="{9D8B030D-6E8A-4147-A177-3AD203B41FA5}">
                      <a16:colId xmlns:a16="http://schemas.microsoft.com/office/drawing/2014/main" val="20001"/>
                    </a:ext>
                  </a:extLst>
                </a:gridCol>
                <a:gridCol w="721723">
                  <a:extLst>
                    <a:ext uri="{9D8B030D-6E8A-4147-A177-3AD203B41FA5}">
                      <a16:colId xmlns:a16="http://schemas.microsoft.com/office/drawing/2014/main" val="20002"/>
                    </a:ext>
                  </a:extLst>
                </a:gridCol>
              </a:tblGrid>
              <a:tr h="664592">
                <a:tc gridSpan="3">
                  <a:txBody>
                    <a:bodyPr/>
                    <a:lstStyle/>
                    <a:p>
                      <a:r>
                        <a:rPr lang="nb-NO" sz="1200" b="1" baseline="0" dirty="0">
                          <a:solidFill>
                            <a:schemeClr val="accent1">
                              <a:lumMod val="75000"/>
                            </a:schemeClr>
                          </a:solidFill>
                        </a:rPr>
                        <a:t>OPPGAVECASE </a:t>
                      </a:r>
                      <a:r>
                        <a:rPr lang="nb-NO" sz="1000" b="1" baseline="0" dirty="0">
                          <a:solidFill>
                            <a:schemeClr val="accent1">
                              <a:lumMod val="75000"/>
                            </a:schemeClr>
                          </a:solidFill>
                        </a:rPr>
                        <a:t> </a:t>
                      </a:r>
                    </a:p>
                    <a:p>
                      <a:r>
                        <a:rPr lang="nb-NO" sz="1100" b="0" baseline="0" dirty="0">
                          <a:solidFill>
                            <a:schemeClr val="tx1"/>
                          </a:solidFill>
                        </a:rPr>
                        <a:t>Ofte kan det være lurt å gi kandidatene et oppgavecase for å ytterligere kunne avdekke om kandidatene oppfyller kvalifikasjonskravene. For å få tips til utforming av oppgavecase.</a:t>
                      </a: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o-NO"/>
                    </a:p>
                  </a:txBody>
                  <a:tcPr/>
                </a:tc>
                <a:tc hMerge="1">
                  <a:txBody>
                    <a:bodyPr/>
                    <a:lstStyle/>
                    <a:p>
                      <a:endParaRPr lang="no-NO"/>
                    </a:p>
                  </a:txBody>
                  <a:tcPr/>
                </a:tc>
                <a:extLst>
                  <a:ext uri="{0D108BD9-81ED-4DB2-BD59-A6C34878D82A}">
                    <a16:rowId xmlns:a16="http://schemas.microsoft.com/office/drawing/2014/main" val="3156322992"/>
                  </a:ext>
                </a:extLst>
              </a:tr>
              <a:tr h="1963857">
                <a:tc gridSpan="3">
                  <a:txBody>
                    <a:bodyPr/>
                    <a:lstStyle/>
                    <a:p>
                      <a:r>
                        <a:rPr lang="nb-NO" sz="1100" b="1" baseline="0" dirty="0">
                          <a:solidFill>
                            <a:schemeClr val="tx1">
                              <a:lumMod val="65000"/>
                              <a:lumOff val="35000"/>
                            </a:schemeClr>
                          </a:solidFill>
                        </a:rPr>
                        <a:t>Sett inn oppgavecaset</a:t>
                      </a: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p>
                      <a:endParaRPr lang="nb-NO" sz="1100" b="1" baseline="0" dirty="0">
                        <a:solidFill>
                          <a:schemeClr val="tx1">
                            <a:lumMod val="65000"/>
                            <a:lumOff val="35000"/>
                          </a:schemeClr>
                        </a:solidFill>
                      </a:endParaRP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b-NO" dirty="0"/>
                    </a:p>
                  </a:txBody>
                  <a:tcPr/>
                </a:tc>
                <a:tc hMerge="1">
                  <a:txBody>
                    <a:bodyPr/>
                    <a:lstStyle/>
                    <a:p>
                      <a:endParaRPr lang="nb-NO" dirty="0"/>
                    </a:p>
                  </a:txBody>
                  <a:tcPr/>
                </a:tc>
                <a:extLst>
                  <a:ext uri="{0D108BD9-81ED-4DB2-BD59-A6C34878D82A}">
                    <a16:rowId xmlns:a16="http://schemas.microsoft.com/office/drawing/2014/main" val="10000"/>
                  </a:ext>
                </a:extLst>
              </a:tr>
              <a:tr h="582672">
                <a:tc>
                  <a:txBody>
                    <a:bodyPr/>
                    <a:lstStyle/>
                    <a:p>
                      <a:endParaRPr lang="nb-NO" sz="1100" dirty="0"/>
                    </a:p>
                    <a:p>
                      <a:endParaRPr lang="nb-NO" sz="1100" dirty="0"/>
                    </a:p>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r>
                        <a:rPr lang="nb-NO" sz="1100" dirty="0"/>
                        <a:t>Dine notater av kandidatens svar</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r>
                        <a:rPr lang="nb-NO" sz="1100" dirty="0"/>
                        <a:t>Score 1 - 5</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2151909">
                <a:tc>
                  <a:txBody>
                    <a:bodyPr/>
                    <a:lstStyle/>
                    <a:p>
                      <a:pPr algn="l">
                        <a:lnSpc>
                          <a:spcPct val="107000"/>
                        </a:lnSpc>
                        <a:spcAft>
                          <a:spcPts val="800"/>
                        </a:spcAft>
                      </a:pPr>
                      <a:r>
                        <a:rPr lang="nb-NO" sz="1100" b="0" i="1" u="none" kern="1200" dirty="0">
                          <a:solidFill>
                            <a:schemeClr val="tx1"/>
                          </a:solidFill>
                          <a:effectLst/>
                          <a:latin typeface="+mn-lt"/>
                          <a:ea typeface="+mn-ea"/>
                          <a:cs typeface="+mn-cs"/>
                        </a:rPr>
                        <a:t>Sett inn hva som ønskes vurderes av krav fra behovsanalysen gjennom oppgavecaset f.eks.</a:t>
                      </a:r>
                    </a:p>
                    <a:p>
                      <a:pPr marL="171450" indent="-171450" algn="l">
                        <a:lnSpc>
                          <a:spcPct val="107000"/>
                        </a:lnSpc>
                        <a:spcAft>
                          <a:spcPts val="800"/>
                        </a:spcAft>
                        <a:buFont typeface="Arial" panose="020B0604020202020204" pitchFamily="34" charset="0"/>
                        <a:buChar char="•"/>
                      </a:pPr>
                      <a:r>
                        <a:rPr lang="nb-NO" sz="1100" b="0" i="1" u="none" kern="1200" dirty="0">
                          <a:solidFill>
                            <a:srgbClr val="FF0000"/>
                          </a:solidFill>
                          <a:effectLst/>
                          <a:latin typeface="+mn-lt"/>
                          <a:ea typeface="+mn-ea"/>
                          <a:cs typeface="+mn-cs"/>
                        </a:rPr>
                        <a:t>Formidlingsevne</a:t>
                      </a:r>
                    </a:p>
                    <a:p>
                      <a:pPr marL="171450" indent="-171450" algn="l">
                        <a:lnSpc>
                          <a:spcPct val="107000"/>
                        </a:lnSpc>
                        <a:spcAft>
                          <a:spcPts val="800"/>
                        </a:spcAft>
                        <a:buFont typeface="Arial" panose="020B0604020202020204" pitchFamily="34" charset="0"/>
                        <a:buChar char="•"/>
                      </a:pPr>
                      <a:r>
                        <a:rPr lang="nb-NO" sz="1100" b="0" i="1" u="none" kern="1200" dirty="0">
                          <a:solidFill>
                            <a:srgbClr val="FF0000"/>
                          </a:solidFill>
                          <a:effectLst/>
                          <a:latin typeface="+mn-lt"/>
                          <a:ea typeface="+mn-ea"/>
                          <a:cs typeface="+mn-cs"/>
                        </a:rPr>
                        <a:t>Faglig kunnskap</a:t>
                      </a:r>
                    </a:p>
                    <a:p>
                      <a:pPr marL="171450" indent="-171450" algn="l">
                        <a:lnSpc>
                          <a:spcPct val="107000"/>
                        </a:lnSpc>
                        <a:spcAft>
                          <a:spcPts val="800"/>
                        </a:spcAft>
                        <a:buFont typeface="Arial" panose="020B0604020202020204" pitchFamily="34" charset="0"/>
                        <a:buChar char="•"/>
                      </a:pPr>
                      <a:r>
                        <a:rPr lang="nb-NO" sz="1100" b="0" i="1" u="none" kern="1200" dirty="0">
                          <a:solidFill>
                            <a:srgbClr val="FF0000"/>
                          </a:solidFill>
                          <a:effectLst/>
                          <a:latin typeface="+mn-lt"/>
                          <a:ea typeface="+mn-ea"/>
                          <a:cs typeface="+mn-cs"/>
                        </a:rPr>
                        <a:t>Fremføring i henhold til tidsramme etc.</a:t>
                      </a: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568694436"/>
                  </a:ext>
                </a:extLst>
              </a:tr>
              <a:tr h="1494970">
                <a:tc>
                  <a:txBody>
                    <a:bodyPr/>
                    <a:lstStyle/>
                    <a:p>
                      <a:pPr marL="0" indent="0" algn="l">
                        <a:lnSpc>
                          <a:spcPct val="107000"/>
                        </a:lnSpc>
                        <a:spcAft>
                          <a:spcPts val="800"/>
                        </a:spcAft>
                        <a:buFont typeface="Arial" panose="020B0604020202020204" pitchFamily="34" charset="0"/>
                        <a:buNone/>
                      </a:pPr>
                      <a:r>
                        <a:rPr lang="nb-NO" sz="1100" b="0" i="1" u="none" kern="1200" dirty="0">
                          <a:solidFill>
                            <a:schemeClr val="tx1"/>
                          </a:solidFill>
                          <a:effectLst/>
                          <a:latin typeface="+mn-lt"/>
                          <a:ea typeface="+mn-ea"/>
                          <a:cs typeface="+mn-cs"/>
                        </a:rPr>
                        <a:t>Din vurdering av kandidatens oppgaveutførelse</a:t>
                      </a: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4146397891"/>
                  </a:ext>
                </a:extLst>
              </a:tr>
            </a:tbl>
          </a:graphicData>
        </a:graphic>
      </p:graphicFrame>
    </p:spTree>
    <p:extLst>
      <p:ext uri="{BB962C8B-B14F-4D97-AF65-F5344CB8AC3E}">
        <p14:creationId xmlns:p14="http://schemas.microsoft.com/office/powerpoint/2010/main" val="3477953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p:cNvGraphicFramePr>
            <a:graphicFrameLocks noGrp="1"/>
          </p:cNvGraphicFramePr>
          <p:nvPr>
            <p:extLst>
              <p:ext uri="{D42A27DB-BD31-4B8C-83A1-F6EECF244321}">
                <p14:modId xmlns:p14="http://schemas.microsoft.com/office/powerpoint/2010/main" val="3908689282"/>
              </p:ext>
            </p:extLst>
          </p:nvPr>
        </p:nvGraphicFramePr>
        <p:xfrm>
          <a:off x="0" y="0"/>
          <a:ext cx="9906000" cy="7302560"/>
        </p:xfrm>
        <a:graphic>
          <a:graphicData uri="http://schemas.openxmlformats.org/drawingml/2006/table">
            <a:tbl>
              <a:tblPr firstRow="1" bandRow="1">
                <a:tableStyleId>{1FECB4D8-DB02-4DC6-A0A2-4F2EBAE1DC90}</a:tableStyleId>
              </a:tblPr>
              <a:tblGrid>
                <a:gridCol w="2893967">
                  <a:extLst>
                    <a:ext uri="{9D8B030D-6E8A-4147-A177-3AD203B41FA5}">
                      <a16:colId xmlns:a16="http://schemas.microsoft.com/office/drawing/2014/main" val="20000"/>
                    </a:ext>
                  </a:extLst>
                </a:gridCol>
                <a:gridCol w="6290310">
                  <a:extLst>
                    <a:ext uri="{9D8B030D-6E8A-4147-A177-3AD203B41FA5}">
                      <a16:colId xmlns:a16="http://schemas.microsoft.com/office/drawing/2014/main" val="20001"/>
                    </a:ext>
                  </a:extLst>
                </a:gridCol>
                <a:gridCol w="721723">
                  <a:extLst>
                    <a:ext uri="{9D8B030D-6E8A-4147-A177-3AD203B41FA5}">
                      <a16:colId xmlns:a16="http://schemas.microsoft.com/office/drawing/2014/main" val="20002"/>
                    </a:ext>
                  </a:extLst>
                </a:gridCol>
              </a:tblGrid>
              <a:tr h="2919971">
                <a:tc gridSpan="3">
                  <a:txBody>
                    <a:bodyPr/>
                    <a:lstStyle/>
                    <a:p>
                      <a:r>
                        <a:rPr lang="nb-NO" sz="1200" b="1" baseline="0" dirty="0">
                          <a:solidFill>
                            <a:schemeClr val="accent1">
                              <a:lumMod val="75000"/>
                            </a:schemeClr>
                          </a:solidFill>
                        </a:rPr>
                        <a:t>PERSONLIGE EGENSKAPER</a:t>
                      </a:r>
                    </a:p>
                    <a:p>
                      <a:r>
                        <a:rPr lang="nb-NO" sz="1100" b="0" baseline="0" dirty="0">
                          <a:solidFill>
                            <a:schemeClr val="tx1"/>
                          </a:solidFill>
                        </a:rPr>
                        <a:t>Vår personlighet har stor påvirkning for den adferden som faller helt naturlig for oss. Det er en stabilitet i det. Vi er dog ikke en «slave» av vår personlighet, og kan tilpasse oss etter forventninger fra andre for eksempel kollegaer. Vi kan også trene på å endre vår naturlige adferd og bli bedre til noe (for eksempel til å lytte mer aktivt) men det krever gjerne litt mer av oss. </a:t>
                      </a:r>
                    </a:p>
                    <a:p>
                      <a:r>
                        <a:rPr lang="nb-NO" sz="1100" b="0" baseline="0" dirty="0">
                          <a:solidFill>
                            <a:schemeClr val="tx1"/>
                          </a:solidFill>
                        </a:rPr>
                        <a:t>Når du skal avdekke stillingens krav til personlige egenskaper bør du derfor utarbeide spørsmål som fokuserer på å avdekke kandidatens typiske adferd/håndtering, og vurderinger i gitte situasjoner. Dette fordi tidligere handlinger/adferd  er ofte en god indikator på ens fremtidige adferd. </a:t>
                      </a:r>
                    </a:p>
                    <a:p>
                      <a:endParaRPr lang="nb-NO" sz="1100" b="0" baseline="0" dirty="0">
                        <a:solidFill>
                          <a:schemeClr val="tx1"/>
                        </a:solidFill>
                      </a:endParaRPr>
                    </a:p>
                    <a:p>
                      <a:r>
                        <a:rPr lang="nb-NO" sz="1100" b="0" baseline="0" dirty="0">
                          <a:solidFill>
                            <a:schemeClr val="tx1"/>
                          </a:solidFill>
                        </a:rPr>
                        <a:t>En huskeregel er å benytte SAR-spørsmål med følgende oppbygging.</a:t>
                      </a:r>
                    </a:p>
                    <a:p>
                      <a:r>
                        <a:rPr lang="nb-NO" sz="1100" b="0" baseline="0" dirty="0">
                          <a:solidFill>
                            <a:schemeClr val="tx1"/>
                          </a:solidFill>
                        </a:rPr>
                        <a:t>Et eksempel: Du skal avdekke om personen har pågangsmot og er positiv og entusiastisk selv i vanskelige situasjoner</a:t>
                      </a:r>
                    </a:p>
                    <a:p>
                      <a:pPr marL="171450" indent="-171450">
                        <a:buFont typeface="Arial" panose="020B0604020202020204" pitchFamily="34" charset="0"/>
                        <a:buChar char="•"/>
                      </a:pPr>
                      <a:r>
                        <a:rPr lang="nb-NO" sz="1100" b="0" baseline="0" dirty="0">
                          <a:solidFill>
                            <a:schemeClr val="tx1"/>
                          </a:solidFill>
                        </a:rPr>
                        <a:t>Situasjon: Kan du fortelle om en gang du sto i en vanskelig situasjon på jobb</a:t>
                      </a:r>
                    </a:p>
                    <a:p>
                      <a:pPr marL="171450" indent="-171450">
                        <a:buFont typeface="Arial" panose="020B0604020202020204" pitchFamily="34" charset="0"/>
                        <a:buChar char="•"/>
                      </a:pPr>
                      <a:r>
                        <a:rPr lang="nb-NO" sz="1100" b="0" baseline="0" dirty="0">
                          <a:solidFill>
                            <a:schemeClr val="tx1"/>
                          </a:solidFill>
                        </a:rPr>
                        <a:t>Adferd: Hva gjorde du i den situasjonen?</a:t>
                      </a:r>
                    </a:p>
                    <a:p>
                      <a:pPr marL="171450" indent="-171450">
                        <a:buFont typeface="Arial" panose="020B0604020202020204" pitchFamily="34" charset="0"/>
                        <a:buChar char="•"/>
                      </a:pPr>
                      <a:r>
                        <a:rPr lang="nb-NO" sz="1100" b="0" baseline="0" dirty="0">
                          <a:solidFill>
                            <a:schemeClr val="tx1"/>
                          </a:solidFill>
                        </a:rPr>
                        <a:t>Resultat: Hva ble resultatet? Hvordan synes du det gikk? Hvilke tilbakemeldinger fikk du fra andre?</a:t>
                      </a:r>
                    </a:p>
                    <a:p>
                      <a:pPr marL="171450" indent="-171450">
                        <a:buFont typeface="Arial" panose="020B0604020202020204" pitchFamily="34" charset="0"/>
                        <a:buChar char="•"/>
                      </a:pPr>
                      <a:endParaRPr lang="nb-NO" sz="1100" b="0" baseline="0" dirty="0">
                        <a:solidFill>
                          <a:schemeClr val="tx1"/>
                        </a:solidFill>
                      </a:endParaRPr>
                    </a:p>
                    <a:p>
                      <a:pPr marL="0" indent="0">
                        <a:buFont typeface="Arial" panose="020B0604020202020204" pitchFamily="34" charset="0"/>
                        <a:buNone/>
                      </a:pPr>
                      <a:r>
                        <a:rPr lang="nb-NO" sz="1100" b="0" baseline="0" dirty="0">
                          <a:solidFill>
                            <a:schemeClr val="tx1"/>
                          </a:solidFill>
                        </a:rPr>
                        <a:t>PS: Dersom kandidaten ikke har erfaring med de situasjoner du forespør kan du stille spørsmål om hvordan kandidaten ser for seg at de vil håndtere fremtidige utfordringer i arbeidet.</a:t>
                      </a:r>
                    </a:p>
                    <a:p>
                      <a:pPr marL="0" indent="0">
                        <a:buFont typeface="Arial" panose="020B0604020202020204" pitchFamily="34" charset="0"/>
                        <a:buNone/>
                      </a:pPr>
                      <a:endParaRPr lang="nb-NO" sz="1100" b="0" baseline="0" dirty="0">
                        <a:solidFill>
                          <a:schemeClr val="tx1"/>
                        </a:solidFill>
                      </a:endParaRPr>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hMerge="1">
                  <a:txBody>
                    <a:bodyPr/>
                    <a:lstStyle/>
                    <a:p>
                      <a:endParaRPr lang="nb-NO" dirty="0"/>
                    </a:p>
                  </a:txBody>
                  <a:tcPr/>
                </a:tc>
                <a:tc hMerge="1">
                  <a:txBody>
                    <a:bodyPr/>
                    <a:lstStyle/>
                    <a:p>
                      <a:endParaRPr lang="nb-NO" dirty="0"/>
                    </a:p>
                  </a:txBody>
                  <a:tcPr/>
                </a:tc>
                <a:extLst>
                  <a:ext uri="{0D108BD9-81ED-4DB2-BD59-A6C34878D82A}">
                    <a16:rowId xmlns:a16="http://schemas.microsoft.com/office/drawing/2014/main" val="10000"/>
                  </a:ext>
                </a:extLst>
              </a:tr>
              <a:tr h="255556">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l"/>
                      <a:r>
                        <a:rPr lang="nb-NO" sz="1100" dirty="0"/>
                        <a:t>Dine notater av kandidatens svar</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nb-NO" sz="1100" dirty="0"/>
                        <a:t>Score 1 - 5</a:t>
                      </a:r>
                    </a:p>
                  </a:txBody>
                  <a:tcPr marL="74295" marR="74295" marT="37148" marB="37148"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1"/>
                  </a:ext>
                </a:extLst>
              </a:tr>
              <a:tr h="1795436">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0" i="0" dirty="0">
                          <a:solidFill>
                            <a:schemeClr val="tx1"/>
                          </a:solidFill>
                          <a:effectLst/>
                          <a:latin typeface="Calibri"/>
                          <a:ea typeface="Calibri" panose="020F0502020204030204" pitchFamily="34" charset="0"/>
                          <a:cs typeface="Times New Roman"/>
                        </a:rPr>
                        <a:t>Her skal følgende vurderes: </a:t>
                      </a:r>
                      <a:r>
                        <a:rPr lang="nb-NO" sz="1100" b="1" i="0" dirty="0">
                          <a:solidFill>
                            <a:srgbClr val="FF0000"/>
                          </a:solidFill>
                          <a:effectLst/>
                          <a:latin typeface="Calibri"/>
                          <a:ea typeface="Calibri" panose="020F0502020204030204" pitchFamily="34" charset="0"/>
                          <a:cs typeface="Times New Roman"/>
                        </a:rPr>
                        <a:t>[sett</a:t>
                      </a:r>
                      <a:r>
                        <a:rPr lang="nb-NO" sz="1100" b="1" i="0" baseline="0" dirty="0">
                          <a:solidFill>
                            <a:srgbClr val="FF0000"/>
                          </a:solidFill>
                          <a:effectLst/>
                          <a:latin typeface="Calibri"/>
                          <a:ea typeface="Calibri" panose="020F0502020204030204" pitchFamily="34" charset="0"/>
                          <a:cs typeface="Times New Roman"/>
                        </a:rPr>
                        <a:t> inn personlig egenskap fra behovsanalysen</a:t>
                      </a:r>
                      <a:r>
                        <a:rPr lang="nb-NO" sz="1100" b="1" i="0" baseline="0" dirty="0">
                          <a:solidFill>
                            <a:schemeClr val="tx1"/>
                          </a:solidFill>
                          <a:effectLst/>
                          <a:latin typeface="Calibri"/>
                          <a:ea typeface="Calibri" panose="020F0502020204030204" pitchFamily="34" charset="0"/>
                          <a:cs typeface="Times New Roman"/>
                        </a:rPr>
                        <a:t>]</a:t>
                      </a:r>
                      <a:endParaRPr lang="nb-NO" sz="1100" b="1" i="0" dirty="0">
                        <a:solidFill>
                          <a:schemeClr val="tx1"/>
                        </a:solidFill>
                        <a:effectLst/>
                        <a:latin typeface="Calibri"/>
                        <a:ea typeface="Calibri" panose="020F0502020204030204" pitchFamily="34" charset="0"/>
                        <a:cs typeface="Times New Roman"/>
                      </a:endParaRPr>
                    </a:p>
                    <a:p>
                      <a:pPr marL="0" marR="0" indent="0" algn="l" defTabSz="914400" rtl="0" eaLnBrk="1" fontAlgn="auto" latinLnBrk="0" hangingPunct="1">
                        <a:lnSpc>
                          <a:spcPct val="107000"/>
                        </a:lnSpc>
                        <a:spcBef>
                          <a:spcPts val="0"/>
                        </a:spcBef>
                        <a:spcAft>
                          <a:spcPts val="800"/>
                        </a:spcAft>
                        <a:buClrTx/>
                        <a:buSzTx/>
                        <a:buFontTx/>
                        <a:buNone/>
                        <a:tabLst/>
                        <a:defRPr/>
                      </a:pPr>
                      <a:r>
                        <a:rPr lang="nb-NO" sz="1100" i="1" u="none" dirty="0">
                          <a:solidFill>
                            <a:srgbClr val="FF0000"/>
                          </a:solidFill>
                          <a:effectLst/>
                          <a:latin typeface="Calibri"/>
                          <a:ea typeface="Calibri" panose="020F0502020204030204" pitchFamily="34" charset="0"/>
                          <a:cs typeface="Times New Roman"/>
                        </a:rPr>
                        <a:t>Spørsmål:</a:t>
                      </a: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2"/>
                  </a:ext>
                </a:extLst>
              </a:tr>
              <a:tr h="1887037">
                <a:tc>
                  <a:txBody>
                    <a:bodyPr/>
                    <a:lstStyle/>
                    <a:p>
                      <a:pPr marL="0" marR="0" indent="0" algn="l" defTabSz="914400" rtl="0" eaLnBrk="1" fontAlgn="auto" latinLnBrk="0" hangingPunct="1">
                        <a:lnSpc>
                          <a:spcPct val="107000"/>
                        </a:lnSpc>
                        <a:spcBef>
                          <a:spcPts val="0"/>
                        </a:spcBef>
                        <a:spcAft>
                          <a:spcPts val="800"/>
                        </a:spcAft>
                        <a:buClrTx/>
                        <a:buSzTx/>
                        <a:buFontTx/>
                        <a:buNone/>
                        <a:tabLst/>
                        <a:defRPr/>
                      </a:pPr>
                      <a:r>
                        <a:rPr lang="nb-NO" sz="1100" b="0" i="0" kern="1200" dirty="0">
                          <a:solidFill>
                            <a:schemeClr val="dk1"/>
                          </a:solidFill>
                          <a:effectLst/>
                          <a:latin typeface="+mn-lt"/>
                          <a:ea typeface="+mn-ea"/>
                          <a:cs typeface="+mn-cs"/>
                        </a:rPr>
                        <a:t>Her</a:t>
                      </a:r>
                      <a:r>
                        <a:rPr lang="nb-NO" sz="1100" b="0" i="0" kern="1200" baseline="0" dirty="0">
                          <a:solidFill>
                            <a:schemeClr val="dk1"/>
                          </a:solidFill>
                          <a:effectLst/>
                          <a:latin typeface="+mn-lt"/>
                          <a:ea typeface="+mn-ea"/>
                          <a:cs typeface="+mn-cs"/>
                        </a:rPr>
                        <a:t> skal følgende vurderes: </a:t>
                      </a:r>
                      <a:r>
                        <a:rPr lang="nb-NO" sz="1100" b="1" i="0" kern="1200" dirty="0">
                          <a:solidFill>
                            <a:srgbClr val="FF0000"/>
                          </a:solidFill>
                          <a:effectLst/>
                          <a:latin typeface="+mn-lt"/>
                          <a:ea typeface="+mn-ea"/>
                          <a:cs typeface="+mn-cs"/>
                        </a:rPr>
                        <a:t>[sett inn personlig egenskap fra behovsanalysen</a:t>
                      </a:r>
                      <a:r>
                        <a:rPr lang="nb-NO" sz="1100" b="1" i="0" kern="1200" dirty="0">
                          <a:solidFill>
                            <a:schemeClr val="dk1"/>
                          </a:solidFill>
                          <a:effectLst/>
                          <a:latin typeface="+mn-lt"/>
                          <a:ea typeface="+mn-ea"/>
                          <a:cs typeface="+mn-cs"/>
                        </a:rPr>
                        <a:t>]</a:t>
                      </a:r>
                      <a:endParaRPr lang="nb-NO" sz="1100" b="1" i="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nb-NO" sz="1100" i="1" u="none" dirty="0">
                          <a:solidFill>
                            <a:srgbClr val="FF0000"/>
                          </a:solidFill>
                          <a:effectLst/>
                          <a:latin typeface="Calibri"/>
                          <a:ea typeface="Calibri" panose="020F0502020204030204" pitchFamily="34" charset="0"/>
                          <a:cs typeface="Times New Roman"/>
                        </a:rPr>
                        <a:t>Spørsmål: </a:t>
                      </a:r>
                    </a:p>
                    <a:p>
                      <a:pPr algn="l">
                        <a:lnSpc>
                          <a:spcPct val="107000"/>
                        </a:lnSpc>
                        <a:spcAft>
                          <a:spcPts val="800"/>
                        </a:spcAft>
                      </a:pPr>
                      <a:endParaRPr lang="nb-NO" sz="1100" b="0" i="1" u="sng"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endParaRPr lang="nb-NO" sz="1100" b="0" i="1" baseline="0" dirty="0">
                        <a:solidFill>
                          <a:srgbClr val="FF0000"/>
                        </a:solidFill>
                        <a:effectLst/>
                        <a:latin typeface="Calibri"/>
                        <a:ea typeface="Calibri" panose="020F0502020204030204" pitchFamily="34" charset="0"/>
                        <a:cs typeface="Times New Roman"/>
                      </a:endParaRPr>
                    </a:p>
                    <a:p>
                      <a:pPr algn="l">
                        <a:lnSpc>
                          <a:spcPct val="107000"/>
                        </a:lnSpc>
                        <a:spcAft>
                          <a:spcPts val="800"/>
                        </a:spcAft>
                      </a:pPr>
                      <a:endParaRPr lang="nb-NO" sz="1100" b="0" i="1" u="sng" kern="1200" dirty="0">
                        <a:solidFill>
                          <a:srgbClr val="FF0000"/>
                        </a:solidFill>
                        <a:effectLst/>
                        <a:latin typeface="+mn-lt"/>
                        <a:ea typeface="+mn-ea"/>
                        <a:cs typeface="+mn-cs"/>
                      </a:endParaRPr>
                    </a:p>
                    <a:p>
                      <a:pPr algn="l">
                        <a:lnSpc>
                          <a:spcPct val="107000"/>
                        </a:lnSpc>
                        <a:spcAft>
                          <a:spcPts val="800"/>
                        </a:spcAft>
                      </a:pPr>
                      <a:endParaRPr lang="nb-NO" sz="1100" b="0" i="1" u="sng" kern="1200" dirty="0">
                        <a:solidFill>
                          <a:srgbClr val="FF0000"/>
                        </a:solidFill>
                        <a:effectLst/>
                        <a:latin typeface="+mn-lt"/>
                        <a:ea typeface="+mn-ea"/>
                        <a:cs typeface="+mn-cs"/>
                      </a:endParaRPr>
                    </a:p>
                  </a:txBody>
                  <a:tcPr marL="72747" marR="72747" marT="0" marB="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lang="nb-NO" sz="1100" dirty="0"/>
                    </a:p>
                  </a:txBody>
                  <a:tcPr marL="74295" marR="74295" marT="37148" marB="37148">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99570455"/>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43CEE9A4B31F1419A00C3875857FF0A" ma:contentTypeVersion="4" ma:contentTypeDescription="Opprett et nytt dokument." ma:contentTypeScope="" ma:versionID="c22b45c2ea7a5b938ddb60742e64efea">
  <xsd:schema xmlns:xsd="http://www.w3.org/2001/XMLSchema" xmlns:xs="http://www.w3.org/2001/XMLSchema" xmlns:p="http://schemas.microsoft.com/office/2006/metadata/properties" xmlns:ns2="6244f28a-f1ad-4ae7-a5da-a1767e1164db" xmlns:ns3="46e0a055-df28-44b9-ac0f-72422975832b" targetNamespace="http://schemas.microsoft.com/office/2006/metadata/properties" ma:root="true" ma:fieldsID="3cfb672432b923ccfc6afb64760b7540" ns2:_="" ns3:_="">
    <xsd:import namespace="6244f28a-f1ad-4ae7-a5da-a1767e1164db"/>
    <xsd:import namespace="46e0a055-df28-44b9-ac0f-72422975832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44f28a-f1ad-4ae7-a5da-a1767e1164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e0a055-df28-44b9-ac0f-72422975832b"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6e0a055-df28-44b9-ac0f-72422975832b">
      <UserInfo>
        <DisplayName>Robin Jensen</DisplayName>
        <AccountId>44</AccountId>
        <AccountType/>
      </UserInfo>
      <UserInfo>
        <DisplayName>Åse Førland Velle</DisplayName>
        <AccountId>53</AccountId>
        <AccountType/>
      </UserInfo>
      <UserInfo>
        <DisplayName>Rose Marie Russvoll</DisplayName>
        <AccountId>54</AccountId>
        <AccountType/>
      </UserInfo>
      <UserInfo>
        <DisplayName>Sissel Norseth Høyem</DisplayName>
        <AccountId>64</AccountId>
        <AccountType/>
      </UserInfo>
    </SharedWithUsers>
  </documentManagement>
</p:properties>
</file>

<file path=customXml/itemProps1.xml><?xml version="1.0" encoding="utf-8"?>
<ds:datastoreItem xmlns:ds="http://schemas.openxmlformats.org/officeDocument/2006/customXml" ds:itemID="{DFB474E2-93D0-4CCF-A353-4A9AE57A403C}">
  <ds:schemaRefs>
    <ds:schemaRef ds:uri="http://schemas.microsoft.com/sharepoint/v3/contenttype/forms"/>
  </ds:schemaRefs>
</ds:datastoreItem>
</file>

<file path=customXml/itemProps2.xml><?xml version="1.0" encoding="utf-8"?>
<ds:datastoreItem xmlns:ds="http://schemas.openxmlformats.org/officeDocument/2006/customXml" ds:itemID="{C7E244B6-C336-4A8F-ADCB-6DFB1BAD6A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44f28a-f1ad-4ae7-a5da-a1767e1164db"/>
    <ds:schemaRef ds:uri="46e0a055-df28-44b9-ac0f-7242297583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74FF8F-9FDF-42A9-BDD4-5441383A8D5B}">
  <ds:schemaRefs>
    <ds:schemaRef ds:uri="http://purl.org/dc/terms/"/>
    <ds:schemaRef ds:uri="6244f28a-f1ad-4ae7-a5da-a1767e1164db"/>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46e0a055-df28-44b9-ac0f-72422975832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4677</TotalTime>
  <Words>1947</Words>
  <Application>Microsoft Office PowerPoint</Application>
  <PresentationFormat>A4 (210 x 297 mm)</PresentationFormat>
  <Paragraphs>232</Paragraphs>
  <Slides>12</Slides>
  <Notes>7</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12</vt:i4>
      </vt:variant>
    </vt:vector>
  </HeadingPairs>
  <TitlesOfParts>
    <vt:vector size="17" baseType="lpstr">
      <vt:lpstr>Arial</vt:lpstr>
      <vt:lpstr>Calibri</vt:lpstr>
      <vt:lpstr>Calibri Light</vt:lpstr>
      <vt:lpstr>Symbol</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IMDI.no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Intervjumal 1.gangsintervju avd.dir BoKA</dc:title>
  <dc:creator>Elisabeth Rørhuus</dc:creator>
  <cp:lastModifiedBy>Kjersti Thorjussen</cp:lastModifiedBy>
  <cp:revision>389</cp:revision>
  <cp:lastPrinted>2017-08-15T09:38:10Z</cp:lastPrinted>
  <dcterms:created xsi:type="dcterms:W3CDTF">2017-05-30T06:22:38Z</dcterms:created>
  <dcterms:modified xsi:type="dcterms:W3CDTF">2023-11-03T11:53:59Z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0x010100B43CEE9A4B31F1419A00C3875857FF0A</vt:lpwstr>
  </property>
  <property fmtid="{D5CDD505-2E9C-101B-9397-08002B2CF9AE}" pid="3" name="jd7c2849ee33465d9b3bd5eaecca405f">
    <vt:lpwstr>Uspesifisert|c985f4d8-7280-4e08-bd1d-47a9ffbe0775</vt:lpwstr>
  </property>
  <property fmtid="{D5CDD505-2E9C-101B-9397-08002B2CF9AE}" pid="4" name="Undertema">
    <vt:lpwstr/>
  </property>
  <property fmtid="{D5CDD505-2E9C-101B-9397-08002B2CF9AE}" pid="5" name="Lenkekilde">
    <vt:lpwstr>1;#Uspesifisert|c985f4d8-7280-4e08-bd1d-47a9ffbe0775</vt:lpwstr>
  </property>
  <property fmtid="{D5CDD505-2E9C-101B-9397-08002B2CF9AE}" pid="6" name="imdi_dokumenttyper">
    <vt:lpwstr>4;#Uspesifisert|c985f4d8-7280-4e08-bd1d-47a9ffbe0775</vt:lpwstr>
  </property>
  <property fmtid="{D5CDD505-2E9C-101B-9397-08002B2CF9AE}" pid="7" name="imdi_tema">
    <vt:lpwstr/>
  </property>
</Properties>
</file>