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7"/>
  </p:notesMasterIdLst>
  <p:sldIdLst>
    <p:sldId id="256" r:id="rId5"/>
    <p:sldId id="273" r:id="rId6"/>
    <p:sldId id="284" r:id="rId7"/>
    <p:sldId id="285" r:id="rId8"/>
    <p:sldId id="283" r:id="rId9"/>
    <p:sldId id="277" r:id="rId10"/>
    <p:sldId id="279" r:id="rId11"/>
    <p:sldId id="275" r:id="rId12"/>
    <p:sldId id="260" r:id="rId13"/>
    <p:sldId id="278" r:id="rId14"/>
    <p:sldId id="286" r:id="rId15"/>
    <p:sldId id="287" r:id="rId16"/>
  </p:sldIdLst>
  <p:sldSz cx="9144000" cy="6858000" type="screen4x3"/>
  <p:notesSz cx="6797675" cy="9926638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FF00"/>
    <a:srgbClr val="F1DFAD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0DC54A-0442-4F25-AFCB-D6272DD3365E}" v="5" dt="2023-08-01T12:26:37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e Martine Løvland" userId="S::helene.martine.lovland@kristiansand.kommune.no::655b187f-15fa-4757-8bcf-b4e1fb429c77" providerId="AD" clId="Web-{F5C8C8B2-12AE-7DC4-A003-5830B3283399}"/>
    <pc:docChg chg="modSld">
      <pc:chgData name="Helene Martine Løvland" userId="S::helene.martine.lovland@kristiansand.kommune.no::655b187f-15fa-4757-8bcf-b4e1fb429c77" providerId="AD" clId="Web-{F5C8C8B2-12AE-7DC4-A003-5830B3283399}" dt="2021-01-28T20:54:18.578" v="1" actId="20577"/>
      <pc:docMkLst>
        <pc:docMk/>
      </pc:docMkLst>
      <pc:sldChg chg="modSp">
        <pc:chgData name="Helene Martine Løvland" userId="S::helene.martine.lovland@kristiansand.kommune.no::655b187f-15fa-4757-8bcf-b4e1fb429c77" providerId="AD" clId="Web-{F5C8C8B2-12AE-7DC4-A003-5830B3283399}" dt="2021-01-28T20:54:18.578" v="1" actId="20577"/>
        <pc:sldMkLst>
          <pc:docMk/>
          <pc:sldMk cId="0" sldId="279"/>
        </pc:sldMkLst>
        <pc:spChg chg="mod">
          <ac:chgData name="Helene Martine Løvland" userId="S::helene.martine.lovland@kristiansand.kommune.no::655b187f-15fa-4757-8bcf-b4e1fb429c77" providerId="AD" clId="Web-{F5C8C8B2-12AE-7DC4-A003-5830B3283399}" dt="2021-01-28T20:54:18.578" v="1" actId="20577"/>
          <ac:spMkLst>
            <pc:docMk/>
            <pc:sldMk cId="0" sldId="279"/>
            <ac:spMk id="11267" creationId="{D6400724-3145-43C8-B8EF-3F80FD211B24}"/>
          </ac:spMkLst>
        </pc:spChg>
      </pc:sldChg>
    </pc:docChg>
  </pc:docChgLst>
  <pc:docChgLst>
    <pc:chgData name="Helene Martine Løvland" userId="655b187f-15fa-4757-8bcf-b4e1fb429c77" providerId="ADAL" clId="{6BD96A95-2238-4109-9770-0D534AF8270C}"/>
    <pc:docChg chg="undo custSel modSld">
      <pc:chgData name="Helene Martine Løvland" userId="655b187f-15fa-4757-8bcf-b4e1fb429c77" providerId="ADAL" clId="{6BD96A95-2238-4109-9770-0D534AF8270C}" dt="2023-07-04T13:03:02.407" v="241" actId="20577"/>
      <pc:docMkLst>
        <pc:docMk/>
      </pc:docMkLst>
      <pc:sldChg chg="delSp modSp mod">
        <pc:chgData name="Helene Martine Løvland" userId="655b187f-15fa-4757-8bcf-b4e1fb429c77" providerId="ADAL" clId="{6BD96A95-2238-4109-9770-0D534AF8270C}" dt="2023-07-04T12:48:10.910" v="63" actId="1076"/>
        <pc:sldMkLst>
          <pc:docMk/>
          <pc:sldMk cId="0" sldId="256"/>
        </pc:sldMkLst>
        <pc:spChg chg="del mod">
          <ac:chgData name="Helene Martine Løvland" userId="655b187f-15fa-4757-8bcf-b4e1fb429c77" providerId="ADAL" clId="{6BD96A95-2238-4109-9770-0D534AF8270C}" dt="2023-07-04T12:47:38.511" v="47" actId="21"/>
          <ac:spMkLst>
            <pc:docMk/>
            <pc:sldMk cId="0" sldId="256"/>
            <ac:spMk id="2" creationId="{3C029232-587B-40A8-9DF3-A16B3CFE2BB7}"/>
          </ac:spMkLst>
        </pc:spChg>
        <pc:spChg chg="mod">
          <ac:chgData name="Helene Martine Løvland" userId="655b187f-15fa-4757-8bcf-b4e1fb429c77" providerId="ADAL" clId="{6BD96A95-2238-4109-9770-0D534AF8270C}" dt="2023-07-04T12:47:44.554" v="51" actId="20577"/>
          <ac:spMkLst>
            <pc:docMk/>
            <pc:sldMk cId="0" sldId="256"/>
            <ac:spMk id="4" creationId="{A06BF05B-7B6E-4F4D-828D-A0040DB35697}"/>
          </ac:spMkLst>
        </pc:spChg>
        <pc:spChg chg="mod">
          <ac:chgData name="Helene Martine Løvland" userId="655b187f-15fa-4757-8bcf-b4e1fb429c77" providerId="ADAL" clId="{6BD96A95-2238-4109-9770-0D534AF8270C}" dt="2023-07-04T12:47:28.942" v="45" actId="1076"/>
          <ac:spMkLst>
            <pc:docMk/>
            <pc:sldMk cId="0" sldId="256"/>
            <ac:spMk id="4098" creationId="{2F0D7DE2-5486-4BFB-B14E-7787100C5F13}"/>
          </ac:spMkLst>
        </pc:spChg>
        <pc:spChg chg="mod">
          <ac:chgData name="Helene Martine Løvland" userId="655b187f-15fa-4757-8bcf-b4e1fb429c77" providerId="ADAL" clId="{6BD96A95-2238-4109-9770-0D534AF8270C}" dt="2023-07-04T12:48:10.910" v="63" actId="1076"/>
          <ac:spMkLst>
            <pc:docMk/>
            <pc:sldMk cId="0" sldId="256"/>
            <ac:spMk id="4099" creationId="{A9D666C7-9D7C-4B70-8B3C-8C633A0AF8F8}"/>
          </ac:spMkLst>
        </pc:spChg>
      </pc:sldChg>
      <pc:sldChg chg="modSp mod">
        <pc:chgData name="Helene Martine Løvland" userId="655b187f-15fa-4757-8bcf-b4e1fb429c77" providerId="ADAL" clId="{6BD96A95-2238-4109-9770-0D534AF8270C}" dt="2023-07-04T13:03:02.407" v="241" actId="20577"/>
        <pc:sldMkLst>
          <pc:docMk/>
          <pc:sldMk cId="0" sldId="260"/>
        </pc:sldMkLst>
        <pc:spChg chg="mod">
          <ac:chgData name="Helene Martine Løvland" userId="655b187f-15fa-4757-8bcf-b4e1fb429c77" providerId="ADAL" clId="{6BD96A95-2238-4109-9770-0D534AF8270C}" dt="2023-07-04T13:03:02.407" v="241" actId="20577"/>
          <ac:spMkLst>
            <pc:docMk/>
            <pc:sldMk cId="0" sldId="260"/>
            <ac:spMk id="13315" creationId="{FA5682F1-4C49-481D-BDBD-868FFC701818}"/>
          </ac:spMkLst>
        </pc:spChg>
      </pc:sldChg>
      <pc:sldChg chg="modSp mod">
        <pc:chgData name="Helene Martine Løvland" userId="655b187f-15fa-4757-8bcf-b4e1fb429c77" providerId="ADAL" clId="{6BD96A95-2238-4109-9770-0D534AF8270C}" dt="2023-07-04T12:53:48.634" v="209" actId="20577"/>
        <pc:sldMkLst>
          <pc:docMk/>
          <pc:sldMk cId="0" sldId="273"/>
        </pc:sldMkLst>
        <pc:spChg chg="mod">
          <ac:chgData name="Helene Martine Løvland" userId="655b187f-15fa-4757-8bcf-b4e1fb429c77" providerId="ADAL" clId="{6BD96A95-2238-4109-9770-0D534AF8270C}" dt="2023-07-04T12:48:17.338" v="67" actId="20577"/>
          <ac:spMkLst>
            <pc:docMk/>
            <pc:sldMk cId="0" sldId="273"/>
            <ac:spMk id="6146" creationId="{1347780B-2ACB-4FDB-9DE7-928E43076795}"/>
          </ac:spMkLst>
        </pc:spChg>
        <pc:spChg chg="mod">
          <ac:chgData name="Helene Martine Løvland" userId="655b187f-15fa-4757-8bcf-b4e1fb429c77" providerId="ADAL" clId="{6BD96A95-2238-4109-9770-0D534AF8270C}" dt="2023-07-04T12:53:48.634" v="209" actId="20577"/>
          <ac:spMkLst>
            <pc:docMk/>
            <pc:sldMk cId="0" sldId="273"/>
            <ac:spMk id="6147" creationId="{3F64B20E-8818-482A-B7E2-40666453C8E1}"/>
          </ac:spMkLst>
        </pc:spChg>
      </pc:sldChg>
      <pc:sldChg chg="modSp mod">
        <pc:chgData name="Helene Martine Løvland" userId="655b187f-15fa-4757-8bcf-b4e1fb429c77" providerId="ADAL" clId="{6BD96A95-2238-4109-9770-0D534AF8270C}" dt="2023-07-04T13:01:53.545" v="240" actId="20577"/>
        <pc:sldMkLst>
          <pc:docMk/>
          <pc:sldMk cId="0" sldId="275"/>
        </pc:sldMkLst>
        <pc:spChg chg="mod">
          <ac:chgData name="Helene Martine Løvland" userId="655b187f-15fa-4757-8bcf-b4e1fb429c77" providerId="ADAL" clId="{6BD96A95-2238-4109-9770-0D534AF8270C}" dt="2023-07-04T13:01:25.269" v="239" actId="1076"/>
          <ac:spMkLst>
            <pc:docMk/>
            <pc:sldMk cId="0" sldId="275"/>
            <ac:spMk id="9218" creationId="{DEC71433-78FF-45A8-B1AE-8213B47E6EDB}"/>
          </ac:spMkLst>
        </pc:spChg>
        <pc:spChg chg="mod">
          <ac:chgData name="Helene Martine Løvland" userId="655b187f-15fa-4757-8bcf-b4e1fb429c77" providerId="ADAL" clId="{6BD96A95-2238-4109-9770-0D534AF8270C}" dt="2023-07-04T13:01:53.545" v="240" actId="20577"/>
          <ac:spMkLst>
            <pc:docMk/>
            <pc:sldMk cId="0" sldId="275"/>
            <ac:spMk id="9219" creationId="{77884FA4-64D9-4F40-B006-1303740C1C70}"/>
          </ac:spMkLst>
        </pc:spChg>
      </pc:sldChg>
      <pc:sldChg chg="modSp mod">
        <pc:chgData name="Helene Martine Løvland" userId="655b187f-15fa-4757-8bcf-b4e1fb429c77" providerId="ADAL" clId="{6BD96A95-2238-4109-9770-0D534AF8270C}" dt="2023-07-04T13:00:10.377" v="238" actId="2710"/>
        <pc:sldMkLst>
          <pc:docMk/>
          <pc:sldMk cId="0" sldId="277"/>
        </pc:sldMkLst>
        <pc:spChg chg="mod">
          <ac:chgData name="Helene Martine Løvland" userId="655b187f-15fa-4757-8bcf-b4e1fb429c77" providerId="ADAL" clId="{6BD96A95-2238-4109-9770-0D534AF8270C}" dt="2023-07-04T13:00:10.377" v="238" actId="2710"/>
          <ac:spMkLst>
            <pc:docMk/>
            <pc:sldMk cId="0" sldId="277"/>
            <ac:spMk id="9219" creationId="{A61CB86F-2B4C-40CD-AC17-F841DDD07F2B}"/>
          </ac:spMkLst>
        </pc:spChg>
      </pc:sldChg>
      <pc:sldChg chg="modSp mod">
        <pc:chgData name="Helene Martine Løvland" userId="655b187f-15fa-4757-8bcf-b4e1fb429c77" providerId="ADAL" clId="{6BD96A95-2238-4109-9770-0D534AF8270C}" dt="2023-07-04T12:58:46.918" v="230" actId="14100"/>
        <pc:sldMkLst>
          <pc:docMk/>
          <pc:sldMk cId="0" sldId="283"/>
        </pc:sldMkLst>
        <pc:spChg chg="mod">
          <ac:chgData name="Helene Martine Løvland" userId="655b187f-15fa-4757-8bcf-b4e1fb429c77" providerId="ADAL" clId="{6BD96A95-2238-4109-9770-0D534AF8270C}" dt="2023-07-04T12:58:46.918" v="230" actId="14100"/>
          <ac:spMkLst>
            <pc:docMk/>
            <pc:sldMk cId="0" sldId="283"/>
            <ac:spMk id="16387" creationId="{649EBC65-F316-4C0B-8A6F-92EB3F49F41B}"/>
          </ac:spMkLst>
        </pc:spChg>
      </pc:sldChg>
      <pc:sldChg chg="modSp mod">
        <pc:chgData name="Helene Martine Løvland" userId="655b187f-15fa-4757-8bcf-b4e1fb429c77" providerId="ADAL" clId="{6BD96A95-2238-4109-9770-0D534AF8270C}" dt="2023-07-04T12:55:29.403" v="211" actId="255"/>
        <pc:sldMkLst>
          <pc:docMk/>
          <pc:sldMk cId="0" sldId="284"/>
        </pc:sldMkLst>
        <pc:spChg chg="mod">
          <ac:chgData name="Helene Martine Løvland" userId="655b187f-15fa-4757-8bcf-b4e1fb429c77" providerId="ADAL" clId="{6BD96A95-2238-4109-9770-0D534AF8270C}" dt="2023-07-04T12:55:29.403" v="211" actId="255"/>
          <ac:spMkLst>
            <pc:docMk/>
            <pc:sldMk cId="0" sldId="284"/>
            <ac:spMk id="3" creationId="{16023822-4634-4F96-AF80-FA1DF30272BC}"/>
          </ac:spMkLst>
        </pc:spChg>
      </pc:sldChg>
      <pc:sldChg chg="modSp mod">
        <pc:chgData name="Helene Martine Løvland" userId="655b187f-15fa-4757-8bcf-b4e1fb429c77" providerId="ADAL" clId="{6BD96A95-2238-4109-9770-0D534AF8270C}" dt="2023-07-04T12:57:05.178" v="227" actId="20577"/>
        <pc:sldMkLst>
          <pc:docMk/>
          <pc:sldMk cId="0" sldId="285"/>
        </pc:sldMkLst>
        <pc:spChg chg="mod">
          <ac:chgData name="Helene Martine Løvland" userId="655b187f-15fa-4757-8bcf-b4e1fb429c77" providerId="ADAL" clId="{6BD96A95-2238-4109-9770-0D534AF8270C}" dt="2023-07-04T12:57:05.178" v="227" actId="20577"/>
          <ac:spMkLst>
            <pc:docMk/>
            <pc:sldMk cId="0" sldId="285"/>
            <ac:spMk id="8195" creationId="{17FE752B-9D89-46B1-8282-B7D86C383B72}"/>
          </ac:spMkLst>
        </pc:spChg>
      </pc:sldChg>
    </pc:docChg>
  </pc:docChgLst>
  <pc:docChgLst>
    <pc:chgData name="Helene Martine Løvland" userId="655b187f-15fa-4757-8bcf-b4e1fb429c77" providerId="ADAL" clId="{D133DC78-305B-4D20-A200-E6A57EB6C905}"/>
    <pc:docChg chg="modSld">
      <pc:chgData name="Helene Martine Løvland" userId="655b187f-15fa-4757-8bcf-b4e1fb429c77" providerId="ADAL" clId="{D133DC78-305B-4D20-A200-E6A57EB6C905}" dt="2021-01-28T20:37:11.305" v="0" actId="20577"/>
      <pc:docMkLst>
        <pc:docMk/>
      </pc:docMkLst>
      <pc:sldChg chg="modSp">
        <pc:chgData name="Helene Martine Løvland" userId="655b187f-15fa-4757-8bcf-b4e1fb429c77" providerId="ADAL" clId="{D133DC78-305B-4D20-A200-E6A57EB6C905}" dt="2021-01-28T20:37:11.305" v="0" actId="20577"/>
        <pc:sldMkLst>
          <pc:docMk/>
          <pc:sldMk cId="0" sldId="273"/>
        </pc:sldMkLst>
        <pc:spChg chg="mod">
          <ac:chgData name="Helene Martine Løvland" userId="655b187f-15fa-4757-8bcf-b4e1fb429c77" providerId="ADAL" clId="{D133DC78-305B-4D20-A200-E6A57EB6C905}" dt="2021-01-28T20:37:11.305" v="0" actId="20577"/>
          <ac:spMkLst>
            <pc:docMk/>
            <pc:sldMk cId="0" sldId="273"/>
            <ac:spMk id="6147" creationId="{3F64B20E-8818-482A-B7E2-40666453C8E1}"/>
          </ac:spMkLst>
        </pc:spChg>
      </pc:sldChg>
    </pc:docChg>
  </pc:docChgLst>
  <pc:docChgLst>
    <pc:chgData name="Helene Martine Løvland" userId="655b187f-15fa-4757-8bcf-b4e1fb429c77" providerId="ADAL" clId="{2A0DC54A-0442-4F25-AFCB-D6272DD3365E}"/>
    <pc:docChg chg="undo custSel modSld">
      <pc:chgData name="Helene Martine Løvland" userId="655b187f-15fa-4757-8bcf-b4e1fb429c77" providerId="ADAL" clId="{2A0DC54A-0442-4F25-AFCB-D6272DD3365E}" dt="2023-08-01T12:26:37.061" v="78" actId="1076"/>
      <pc:docMkLst>
        <pc:docMk/>
      </pc:docMkLst>
      <pc:sldChg chg="modSp mod">
        <pc:chgData name="Helene Martine Løvland" userId="655b187f-15fa-4757-8bcf-b4e1fb429c77" providerId="ADAL" clId="{2A0DC54A-0442-4F25-AFCB-D6272DD3365E}" dt="2023-08-01T12:26:37.061" v="78" actId="1076"/>
        <pc:sldMkLst>
          <pc:docMk/>
          <pc:sldMk cId="0" sldId="260"/>
        </pc:sldMkLst>
        <pc:spChg chg="mod">
          <ac:chgData name="Helene Martine Løvland" userId="655b187f-15fa-4757-8bcf-b4e1fb429c77" providerId="ADAL" clId="{2A0DC54A-0442-4F25-AFCB-D6272DD3365E}" dt="2023-08-01T12:26:31.479" v="76" actId="1076"/>
          <ac:spMkLst>
            <pc:docMk/>
            <pc:sldMk cId="0" sldId="260"/>
            <ac:spMk id="3" creationId="{1530E918-F74E-47E1-8FA0-138074C41AD1}"/>
          </ac:spMkLst>
        </pc:spChg>
        <pc:spChg chg="mod">
          <ac:chgData name="Helene Martine Løvland" userId="655b187f-15fa-4757-8bcf-b4e1fb429c77" providerId="ADAL" clId="{2A0DC54A-0442-4F25-AFCB-D6272DD3365E}" dt="2023-08-01T12:26:26.577" v="75" actId="1076"/>
          <ac:spMkLst>
            <pc:docMk/>
            <pc:sldMk cId="0" sldId="260"/>
            <ac:spMk id="4" creationId="{A5DFEBDB-BEE9-40C1-B1DF-BACF0A42ED46}"/>
          </ac:spMkLst>
        </pc:spChg>
        <pc:spChg chg="mod">
          <ac:chgData name="Helene Martine Løvland" userId="655b187f-15fa-4757-8bcf-b4e1fb429c77" providerId="ADAL" clId="{2A0DC54A-0442-4F25-AFCB-D6272DD3365E}" dt="2023-08-01T12:26:37.061" v="78" actId="1076"/>
          <ac:spMkLst>
            <pc:docMk/>
            <pc:sldMk cId="0" sldId="260"/>
            <ac:spMk id="13314" creationId="{6A00D7C7-97CF-4A99-A5C4-04E708ACE4A2}"/>
          </ac:spMkLst>
        </pc:spChg>
        <pc:spChg chg="mod">
          <ac:chgData name="Helene Martine Løvland" userId="655b187f-15fa-4757-8bcf-b4e1fb429c77" providerId="ADAL" clId="{2A0DC54A-0442-4F25-AFCB-D6272DD3365E}" dt="2023-08-01T12:26:34.516" v="77" actId="1076"/>
          <ac:spMkLst>
            <pc:docMk/>
            <pc:sldMk cId="0" sldId="260"/>
            <ac:spMk id="13315" creationId="{FA5682F1-4C49-481D-BDBD-868FFC701818}"/>
          </ac:spMkLst>
        </pc:spChg>
      </pc:sldChg>
      <pc:sldChg chg="modSp mod">
        <pc:chgData name="Helene Martine Løvland" userId="655b187f-15fa-4757-8bcf-b4e1fb429c77" providerId="ADAL" clId="{2A0DC54A-0442-4F25-AFCB-D6272DD3365E}" dt="2023-08-01T12:12:52.148" v="27" actId="20577"/>
        <pc:sldMkLst>
          <pc:docMk/>
          <pc:sldMk cId="0" sldId="273"/>
        </pc:sldMkLst>
        <pc:spChg chg="mod">
          <ac:chgData name="Helene Martine Løvland" userId="655b187f-15fa-4757-8bcf-b4e1fb429c77" providerId="ADAL" clId="{2A0DC54A-0442-4F25-AFCB-D6272DD3365E}" dt="2023-08-01T12:12:52.148" v="27" actId="20577"/>
          <ac:spMkLst>
            <pc:docMk/>
            <pc:sldMk cId="0" sldId="273"/>
            <ac:spMk id="6147" creationId="{3F64B20E-8818-482A-B7E2-40666453C8E1}"/>
          </ac:spMkLst>
        </pc:spChg>
      </pc:sldChg>
      <pc:sldChg chg="modSp mod">
        <pc:chgData name="Helene Martine Løvland" userId="655b187f-15fa-4757-8bcf-b4e1fb429c77" providerId="ADAL" clId="{2A0DC54A-0442-4F25-AFCB-D6272DD3365E}" dt="2023-08-01T12:23:59.933" v="71" actId="20577"/>
        <pc:sldMkLst>
          <pc:docMk/>
          <pc:sldMk cId="0" sldId="277"/>
        </pc:sldMkLst>
        <pc:spChg chg="mod">
          <ac:chgData name="Helene Martine Løvland" userId="655b187f-15fa-4757-8bcf-b4e1fb429c77" providerId="ADAL" clId="{2A0DC54A-0442-4F25-AFCB-D6272DD3365E}" dt="2023-08-01T12:23:59.933" v="71" actId="20577"/>
          <ac:spMkLst>
            <pc:docMk/>
            <pc:sldMk cId="0" sldId="277"/>
            <ac:spMk id="9219" creationId="{A61CB86F-2B4C-40CD-AC17-F841DDD07F2B}"/>
          </ac:spMkLst>
        </pc:spChg>
      </pc:sldChg>
      <pc:sldChg chg="modSp mod">
        <pc:chgData name="Helene Martine Løvland" userId="655b187f-15fa-4757-8bcf-b4e1fb429c77" providerId="ADAL" clId="{2A0DC54A-0442-4F25-AFCB-D6272DD3365E}" dt="2023-08-01T12:15:05.830" v="42" actId="20577"/>
        <pc:sldMkLst>
          <pc:docMk/>
          <pc:sldMk cId="0" sldId="284"/>
        </pc:sldMkLst>
        <pc:spChg chg="mod">
          <ac:chgData name="Helene Martine Løvland" userId="655b187f-15fa-4757-8bcf-b4e1fb429c77" providerId="ADAL" clId="{2A0DC54A-0442-4F25-AFCB-D6272DD3365E}" dt="2023-08-01T12:15:05.830" v="42" actId="20577"/>
          <ac:spMkLst>
            <pc:docMk/>
            <pc:sldMk cId="0" sldId="284"/>
            <ac:spMk id="3" creationId="{16023822-4634-4F96-AF80-FA1DF30272BC}"/>
          </ac:spMkLst>
        </pc:spChg>
      </pc:sldChg>
      <pc:sldChg chg="modSp mod">
        <pc:chgData name="Helene Martine Løvland" userId="655b187f-15fa-4757-8bcf-b4e1fb429c77" providerId="ADAL" clId="{2A0DC54A-0442-4F25-AFCB-D6272DD3365E}" dt="2023-08-01T12:20:53.173" v="69" actId="255"/>
        <pc:sldMkLst>
          <pc:docMk/>
          <pc:sldMk cId="0" sldId="285"/>
        </pc:sldMkLst>
        <pc:spChg chg="mod">
          <ac:chgData name="Helene Martine Løvland" userId="655b187f-15fa-4757-8bcf-b4e1fb429c77" providerId="ADAL" clId="{2A0DC54A-0442-4F25-AFCB-D6272DD3365E}" dt="2023-08-01T12:20:53.173" v="69" actId="255"/>
          <ac:spMkLst>
            <pc:docMk/>
            <pc:sldMk cId="0" sldId="285"/>
            <ac:spMk id="8195" creationId="{17FE752B-9D89-46B1-8282-B7D86C383B7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702B6FB-B53F-48B8-878C-71026B0138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ACBE95C-3458-4D57-91A6-C3A61646E8B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01F0D91-FF2F-4F1D-9ED8-E7BF0B521AF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78580916-AB3F-4589-902F-AA8BAC31AAD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127D9BA9-1CE1-4095-A4BE-1D64E5C901C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3B3D237E-B5B1-4FA7-ACB5-D53C0157E2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940DC1-63D0-4CB6-848C-A1E042CBD46F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elseogsosial">
            <a:extLst>
              <a:ext uri="{FF2B5EF4-FFF2-40B4-BE49-F238E27FC236}">
                <a16:creationId xmlns:a16="http://schemas.microsoft.com/office/drawing/2014/main" id="{A0ECD283-B35E-481A-A5FA-4797CF900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6248400" cy="1143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505200"/>
            <a:ext cx="4572000" cy="9906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73F7D-A2A6-40B5-B407-07960B4A8B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618413" y="64770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2C78-743E-4E22-80C0-70362357FEB8}" type="datetime1">
              <a:rPr lang="nb-NO"/>
              <a:pPr>
                <a:defRPr/>
              </a:pPr>
              <a:t>01.08.2023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693241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903B8F-FC14-478A-AE3D-1725A2DEE7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22081-9792-4683-B281-FDDA92773284}" type="datetime1">
              <a:rPr lang="nb-NO"/>
              <a:pPr>
                <a:defRPr/>
              </a:pPr>
              <a:t>01.08.2023</a:t>
            </a:fld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64D422-FB75-475A-9CB5-E3A29E25B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AF4688-33A9-461E-9F4D-787930685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C58368-1CBE-4FC8-AA91-285807FEC42F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22034951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1981200" cy="47244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85800" y="1447800"/>
            <a:ext cx="5791200" cy="47244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1D60C9-796B-4A4D-84BA-670989597D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379AA-44C5-4DCC-9742-D1B5FF1B663E}" type="datetime1">
              <a:rPr lang="nb-NO"/>
              <a:pPr>
                <a:defRPr/>
              </a:pPr>
              <a:t>01.08.2023</a:t>
            </a:fld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8959BE-C3EA-499E-A041-BCF883950D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329389-735B-4315-9329-3A9ED3A6B5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3A3CD-836F-484D-9D00-44E0E119532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4760845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010400" cy="4572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86200" cy="4191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3886200" cy="4191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92FE22-4249-4885-BD31-7DA9FDE4D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468BE-0799-4BC9-A385-C40A06CF03F2}" type="datetime1">
              <a:rPr lang="nb-NO"/>
              <a:pPr>
                <a:defRPr/>
              </a:pPr>
              <a:t>01.08.2023</a:t>
            </a:fld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89745F-A74C-4787-906B-0519302CC5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228F25-194F-411D-8623-0306BE651F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0C255-9700-4904-BB09-C5A82A31D50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1957726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FF80EA-DD39-47EB-9A02-397DC02617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F44CC-7600-41A8-A958-BE320A6CBD6C}" type="datetime1">
              <a:rPr lang="nb-NO"/>
              <a:pPr>
                <a:defRPr/>
              </a:pPr>
              <a:t>01.08.2023</a:t>
            </a:fld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761B36-48E4-4C70-9F8E-47BC493089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7D6349-B3AF-4549-9086-212B1E07B0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6AFCDE-1D86-4232-BDCE-1D01A0C444A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4093125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944C49-98A5-47A0-A817-1E139F744F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66EC6-0B66-4F0E-A101-46E9D7472758}" type="datetime1">
              <a:rPr lang="nb-NO"/>
              <a:pPr>
                <a:defRPr/>
              </a:pPr>
              <a:t>01.08.2023</a:t>
            </a:fld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567D38-3235-4703-B187-721D6F523F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F0D25F-CFC3-40D6-AF2F-83869CEE1B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C6C94-7035-4F5C-B069-038820CAE5C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249816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86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3886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FC4624-0324-4823-9571-07505FD278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C77DC-C9DF-4553-B82A-481AA65EEF2D}" type="datetime1">
              <a:rPr lang="nb-NO"/>
              <a:pPr>
                <a:defRPr/>
              </a:pPr>
              <a:t>01.08.2023</a:t>
            </a:fld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80790E-D4CB-4004-ADEB-FC16808029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2B798E-D040-4369-87C6-C9DAEC538D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12446-EA6C-47BE-A083-E7165370B99F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0369541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6B6E071-EFEB-4530-B23A-0F4DC7840A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2FE3D-EF72-4185-A58D-F8740AA9A6CD}" type="datetime1">
              <a:rPr lang="nb-NO"/>
              <a:pPr>
                <a:defRPr/>
              </a:pPr>
              <a:t>01.08.2023</a:t>
            </a:fld>
            <a:endParaRPr lang="nb-N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F5B919C-74C6-436E-9A9B-6106511A79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990B5F2-033A-4FF4-96E1-FDBB4241CA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3051ED-D254-45AB-AD65-25D18B7863EF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1823923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5810C05-8DEB-4C0F-BBE0-37F5B8FF4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5D457-F85A-4D74-95F6-C77ECD3BFA98}" type="datetime1">
              <a:rPr lang="nb-NO"/>
              <a:pPr>
                <a:defRPr/>
              </a:pPr>
              <a:t>01.08.2023</a:t>
            </a:fld>
            <a:endParaRPr lang="nb-N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175426-DF7A-44A9-B999-23760E2734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ED311A-B0F3-485C-98EC-F9AEDC4236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54603-4D2E-46F8-B30A-FBA0CE7CDCA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097124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9F32BD-083B-4458-9E04-3B75C40D81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404F3-037F-4818-BDB0-5B4C3A45EBA4}" type="datetime1">
              <a:rPr lang="nb-NO"/>
              <a:pPr>
                <a:defRPr/>
              </a:pPr>
              <a:t>01.08.2023</a:t>
            </a:fld>
            <a:endParaRPr lang="nb-N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4EB2051-1DCF-48A3-A245-7EE843CF41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8EF6D6A-3DFF-4E4F-AA3E-8674C32E50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8A62E-FD54-4A85-8FC4-28D625DAC21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48250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887D0F-6360-4698-9CA9-48E1948BE9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98731-2F72-407B-BF95-E4432B8D2C80}" type="datetime1">
              <a:rPr lang="nb-NO"/>
              <a:pPr>
                <a:defRPr/>
              </a:pPr>
              <a:t>01.08.2023</a:t>
            </a:fld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AF8861-C0EB-4EC4-B49E-6FBFF922AD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4E7C30-5745-4E73-9A8C-386F05A64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AAB9F-2704-4CB0-980C-10DE9853C6D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9298338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20E594-C94B-4EC1-AE04-75024EE279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183F5-F61F-43C0-B4F7-66029809EF18}" type="datetime1">
              <a:rPr lang="nb-NO"/>
              <a:pPr>
                <a:defRPr/>
              </a:pPr>
              <a:t>01.08.2023</a:t>
            </a:fld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4641AD-0F36-4FFE-A78F-A5378331BF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9BE983-588A-4594-B948-3C396D2B37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F19E8-D5A3-4C83-912F-9A2FD8AC27C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94381947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helseogsosial2">
            <a:extLst>
              <a:ext uri="{FF2B5EF4-FFF2-40B4-BE49-F238E27FC236}">
                <a16:creationId xmlns:a16="http://schemas.microsoft.com/office/drawing/2014/main" id="{F9CE185B-7A75-47D6-AFCB-DA4B64BA5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3E6A0EBF-430F-474A-A6D8-2689CC3B8A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4478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5182D92-EBE1-4314-B672-D87B28512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924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2C228FB-3837-4D37-96E3-1A82E88BB75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0" y="647700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E352CA0F-0D74-4D48-B9F4-A1AB934F286C}" type="datetime1">
              <a:rPr lang="nb-NO"/>
              <a:pPr>
                <a:defRPr/>
              </a:pPr>
              <a:t>01.08.2023</a:t>
            </a:fld>
            <a:endParaRPr lang="nb-N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D7806B8-E2CD-4B08-B851-FC83E934CC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A9E0342-C182-405D-9A9A-A5C9FF80B6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24840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5A2DC6AE-1B06-4F4C-9EF6-5C0B6634C280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7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F0D7DE2-5486-4BFB-B14E-7787100C5F1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96800" y="759827"/>
            <a:ext cx="6421581" cy="665274"/>
          </a:xfrm>
        </p:spPr>
        <p:txBody>
          <a:bodyPr/>
          <a:lstStyle/>
          <a:p>
            <a:pPr algn="ctr" eaLnBrk="1" hangingPunct="1"/>
            <a:r>
              <a:rPr lang="nb-NO" altLang="nb-NO" sz="3000" i="1" dirty="0"/>
              <a:t>Akuttsekk</a:t>
            </a:r>
            <a:br>
              <a:rPr lang="nb-NO" altLang="nb-NO" dirty="0"/>
            </a:br>
            <a:br>
              <a:rPr lang="nb-NO" altLang="nb-NO" dirty="0"/>
            </a:br>
            <a:r>
              <a:rPr lang="nb-NO" altLang="nb-NO" dirty="0"/>
              <a:t>		</a:t>
            </a:r>
            <a:endParaRPr lang="nb-NO" altLang="nb-NO" sz="2000" dirty="0">
              <a:cs typeface="Arial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9D666C7-9D7C-4B70-8B3C-8C633A0AF8F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637020" y="6069477"/>
            <a:ext cx="4458332" cy="788523"/>
          </a:xfrm>
        </p:spPr>
        <p:txBody>
          <a:bodyPr/>
          <a:lstStyle/>
          <a:p>
            <a:r>
              <a:rPr lang="nb-NO" altLang="nb-NO" sz="1200" dirty="0">
                <a:solidFill>
                  <a:schemeClr val="tx1"/>
                </a:solidFill>
              </a:rPr>
              <a:t>Helene Løvland</a:t>
            </a:r>
            <a:endParaRPr lang="nb-NO" altLang="nb-NO" sz="1200" dirty="0">
              <a:solidFill>
                <a:schemeClr val="tx1"/>
              </a:solidFill>
              <a:cs typeface="Arial"/>
            </a:endParaRPr>
          </a:p>
          <a:p>
            <a:r>
              <a:rPr lang="nb-NO" altLang="nb-NO" sz="1200" dirty="0">
                <a:solidFill>
                  <a:schemeClr val="tx1"/>
                </a:solidFill>
              </a:rPr>
              <a:t>Overlege Valhalla helsesenter</a:t>
            </a:r>
            <a:endParaRPr lang="nb-NO" altLang="nb-NO" sz="1200" dirty="0">
              <a:solidFill>
                <a:schemeClr val="tx1"/>
              </a:solidFill>
              <a:cs typeface="Arial"/>
            </a:endParaRPr>
          </a:p>
          <a:p>
            <a:pPr eaLnBrk="1" hangingPunct="1"/>
            <a:r>
              <a:rPr lang="nb-NO" altLang="nb-NO" sz="1200" dirty="0">
                <a:solidFill>
                  <a:schemeClr val="tx1"/>
                </a:solidFill>
              </a:rPr>
              <a:t>Kristiansand kommune 04.07.2023</a:t>
            </a:r>
            <a:endParaRPr lang="nb-NO" altLang="nb-NO" sz="12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6BF05B-7B6E-4F4D-828D-A0040DB3569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45191" y="1327756"/>
            <a:ext cx="7924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lang="nb-NO" altLang="nb-NO" sz="2200" dirty="0"/>
              <a:t>2. Mistanke om overdose </a:t>
            </a:r>
            <a:r>
              <a:rPr lang="nb-NO" altLang="nb-NO" sz="2200" dirty="0" err="1"/>
              <a:t>opioder</a:t>
            </a:r>
            <a:endParaRPr lang="en-US" sz="2200" dirty="0">
              <a:cs typeface="Arial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nb-NO" altLang="nb-NO" sz="2200" dirty="0"/>
              <a:t>3. Mistanke om overdose sedativa </a:t>
            </a:r>
            <a:endParaRPr lang="nb-NO" altLang="nb-NO" sz="2200" dirty="0">
              <a:cs typeface="Arial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nb-NO" altLang="nb-NO" sz="2200" dirty="0"/>
              <a:t>4. Koma og diabetes</a:t>
            </a:r>
            <a:endParaRPr lang="nb-NO" altLang="nb-NO" sz="2200" dirty="0">
              <a:cs typeface="Arial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nb-NO" altLang="nb-NO" sz="2200" dirty="0"/>
              <a:t>5. Lungeødem</a:t>
            </a:r>
            <a:endParaRPr lang="nb-NO" altLang="nb-NO" sz="2200" dirty="0"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b-NO" altLang="nb-NO" sz="2200" dirty="0"/>
              <a:t>6. Angina</a:t>
            </a:r>
            <a:endParaRPr lang="nb-NO" altLang="nb-NO" sz="2200" dirty="0"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b-NO" altLang="nb-NO" sz="2200" dirty="0"/>
              <a:t>7. Epilepsi</a:t>
            </a:r>
            <a:endParaRPr lang="nb-NO" altLang="nb-NO" sz="2200" dirty="0"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b-NO" altLang="nb-NO" sz="2200" dirty="0"/>
              <a:t>8. Anafylaktisk reaksjon</a:t>
            </a:r>
            <a:endParaRPr lang="nb-NO" altLang="nb-NO" sz="2200" dirty="0"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nb-NO" altLang="nb-NO" sz="2200" dirty="0">
                <a:cs typeface="Arial"/>
              </a:rPr>
              <a:t>9. Bevisstløs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altLang="nb-NO" sz="2200" dirty="0">
                <a:cs typeface="Arial"/>
              </a:rPr>
              <a:t>10. "I vrangstrupen"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C4422B4-2864-43FF-8614-6FB194580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8006" y="238414"/>
            <a:ext cx="7010400" cy="457200"/>
          </a:xfrm>
        </p:spPr>
        <p:txBody>
          <a:bodyPr/>
          <a:lstStyle/>
          <a:p>
            <a:pPr eaLnBrk="1" hangingPunct="1"/>
            <a:r>
              <a:rPr lang="nb-NO" altLang="nb-NO"/>
              <a:t>"I vrangstrupen"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E4F022A-84DD-43E8-8256-1C07EBC4A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9429" y="1285147"/>
            <a:ext cx="7924800" cy="4860636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nb-NO" altLang="nb-NO" dirty="0"/>
              <a:t> Gebisset ? Mat ?</a:t>
            </a:r>
          </a:p>
          <a:p>
            <a:pPr>
              <a:buNone/>
              <a:defRPr/>
            </a:pPr>
            <a:endParaRPr lang="nb-NO" altLang="nb-NO" dirty="0"/>
          </a:p>
          <a:p>
            <a:pPr eaLnBrk="1" hangingPunct="1">
              <a:defRPr/>
            </a:pPr>
            <a:r>
              <a:rPr lang="nb-NO" altLang="nb-NO" dirty="0"/>
              <a:t>Fremmedlegeme i </a:t>
            </a:r>
            <a:r>
              <a:rPr lang="nb-NO" altLang="nb-NO" dirty="0" err="1"/>
              <a:t>trachea</a:t>
            </a:r>
            <a:r>
              <a:rPr lang="nb-NO" altLang="nb-NO" dirty="0"/>
              <a:t> eller </a:t>
            </a:r>
            <a:r>
              <a:rPr lang="nb-NO" altLang="nb-NO" dirty="0" err="1"/>
              <a:t>oesophagus</a:t>
            </a:r>
            <a:endParaRPr lang="nb-NO" altLang="nb-NO" dirty="0">
              <a:cs typeface="Arial"/>
            </a:endParaRPr>
          </a:p>
          <a:p>
            <a:pPr eaLnBrk="1" hangingPunct="1">
              <a:defRPr/>
            </a:pPr>
            <a:r>
              <a:rPr lang="nb-NO" altLang="nb-NO" dirty="0" err="1"/>
              <a:t>Heimlich</a:t>
            </a:r>
            <a:r>
              <a:rPr lang="nb-NO" altLang="nb-NO" dirty="0"/>
              <a:t> manøver</a:t>
            </a:r>
            <a:endParaRPr lang="nb-NO" altLang="nb-NO" dirty="0">
              <a:cs typeface="Arial"/>
            </a:endParaRPr>
          </a:p>
          <a:p>
            <a:pPr lvl="1">
              <a:defRPr/>
            </a:pPr>
            <a:r>
              <a:rPr lang="nb-NO" altLang="nb-NO" sz="1600" dirty="0"/>
              <a:t>Trykk i mellomgulvet – gjentas til </a:t>
            </a:r>
            <a:r>
              <a:rPr lang="nb-NO" altLang="nb-NO" dirty="0"/>
              <a:t>fremmedlegeme</a:t>
            </a:r>
            <a:r>
              <a:rPr lang="nb-NO" altLang="nb-NO" sz="1600" dirty="0"/>
              <a:t> kommer opp</a:t>
            </a:r>
            <a:endParaRPr lang="nb-NO" altLang="nb-NO" sz="1600" dirty="0">
              <a:cs typeface="Arial"/>
            </a:endParaRPr>
          </a:p>
          <a:p>
            <a:pPr lvl="1" eaLnBrk="1" hangingPunct="1">
              <a:defRPr/>
            </a:pPr>
            <a:r>
              <a:rPr lang="nb-NO" altLang="nb-NO" dirty="0"/>
              <a:t>Legg i sideleie etter fjerning til stabil normal pust</a:t>
            </a:r>
            <a:endParaRPr lang="nb-NO" altLang="nb-NO" dirty="0">
              <a:cs typeface="Arial"/>
            </a:endParaRPr>
          </a:p>
          <a:p>
            <a:pPr lvl="1">
              <a:defRPr/>
            </a:pPr>
            <a:r>
              <a:rPr lang="nb-NO" dirty="0">
                <a:ea typeface="+mn-lt"/>
                <a:cs typeface="+mn-lt"/>
              </a:rPr>
              <a:t>Ofte etterfulgt av aspirasjonspneumoni. Toksisk el bakteriell. CRP mål samme dag + neste dag  </a:t>
            </a:r>
          </a:p>
          <a:p>
            <a:pPr marL="400050" lvl="1" indent="0">
              <a:buNone/>
              <a:defRPr/>
            </a:pPr>
            <a:endParaRPr lang="nb-NO" dirty="0">
              <a:cs typeface="Arial"/>
            </a:endParaRPr>
          </a:p>
          <a:p>
            <a:pPr marL="457200" lvl="1" indent="0" eaLnBrk="1" hangingPunct="1">
              <a:buFontTx/>
              <a:buNone/>
              <a:defRPr/>
            </a:pPr>
            <a:r>
              <a:rPr lang="nb-NO" altLang="nb-NO" dirty="0"/>
              <a:t> </a:t>
            </a:r>
          </a:p>
          <a:p>
            <a:pPr lvl="1" eaLnBrk="1" hangingPunct="1">
              <a:defRPr/>
            </a:pPr>
            <a:r>
              <a:rPr lang="nb-NO" altLang="nb-NO" dirty="0"/>
              <a:t>Hvis fremmedlegemet ikke kommer opp utvikles respirasjonsstans</a:t>
            </a:r>
            <a:endParaRPr lang="nb-NO" altLang="nb-NO" dirty="0">
              <a:cs typeface="Arial"/>
            </a:endParaRPr>
          </a:p>
          <a:p>
            <a:pPr marL="457200" lvl="1" indent="0">
              <a:buNone/>
              <a:defRPr/>
            </a:pPr>
            <a:r>
              <a:rPr lang="nb-NO" altLang="nb-NO" sz="2000" b="1" dirty="0">
                <a:cs typeface="Arial"/>
              </a:rPr>
              <a:t>    START HLR</a:t>
            </a:r>
          </a:p>
          <a:p>
            <a:pPr eaLnBrk="1" hangingPunct="1">
              <a:buNone/>
              <a:defRPr/>
            </a:pPr>
            <a:endParaRPr lang="nb-NO" altLang="nb-NO" sz="1400" dirty="0">
              <a:cs typeface="Arial"/>
            </a:endParaRPr>
          </a:p>
          <a:p>
            <a:pPr eaLnBrk="1" hangingPunct="1">
              <a:defRPr/>
            </a:pPr>
            <a:endParaRPr lang="nb-NO" altLang="nb-NO" sz="1400" dirty="0"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E217CC-5FBA-4F96-935C-97E1FFFE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FCDE-1D86-4232-BDCE-1D01A0C444A9}" type="slidenum">
              <a:rPr lang="nb-NO" altLang="nb-NO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B815C-8087-40B0-8A87-7DC204F61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0E5E8F-3FFC-4C74-AADD-302137B105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A4F4F-B3C1-4791-AC69-CA7C1BEF0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F19E8-D5A3-4C83-912F-9A2FD8AC27C4}" type="slidenum">
              <a:rPr lang="nb-NO" altLang="nb-NO"/>
              <a:pPr/>
              <a:t>11</a:t>
            </a:fld>
            <a:endParaRPr lang="nb-NO" altLang="nb-NO"/>
          </a:p>
        </p:txBody>
      </p:sp>
      <p:pic>
        <p:nvPicPr>
          <p:cNvPr id="6" name="Picture 6" descr="Map&#10;&#10;Description automatically generated">
            <a:extLst>
              <a:ext uri="{FF2B5EF4-FFF2-40B4-BE49-F238E27FC236}">
                <a16:creationId xmlns:a16="http://schemas.microsoft.com/office/drawing/2014/main" id="{334A354D-0D70-4A7D-8E86-884FD6FE25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291" t="4433" r="2925" b="9606"/>
          <a:stretch/>
        </p:blipFill>
        <p:spPr>
          <a:xfrm rot="16200000">
            <a:off x="948118" y="-904831"/>
            <a:ext cx="6701655" cy="8601993"/>
          </a:xfrm>
          <a:prstGeom prst="rect">
            <a:avLst/>
          </a:prstGeom>
        </p:spPr>
      </p:pic>
      <p:pic>
        <p:nvPicPr>
          <p:cNvPr id="7" name="Picture 7" descr="Map&#10;&#10;Description automatically generated">
            <a:extLst>
              <a:ext uri="{FF2B5EF4-FFF2-40B4-BE49-F238E27FC236}">
                <a16:creationId xmlns:a16="http://schemas.microsoft.com/office/drawing/2014/main" id="{610DF5A0-DAE9-4837-A5AD-9FA36D1B62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74" t="92881" r="40678" b="1425"/>
          <a:stretch/>
        </p:blipFill>
        <p:spPr>
          <a:xfrm>
            <a:off x="7380875" y="6048208"/>
            <a:ext cx="1456646" cy="61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28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128909-0546-4C6B-A9AB-21D66B895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A62E-FD54-4A85-8FC4-28D625DAC218}" type="slidenum">
              <a:rPr lang="nb-NO" altLang="nb-NO"/>
              <a:pPr/>
              <a:t>12</a:t>
            </a:fld>
            <a:endParaRPr lang="nb-NO" altLang="nb-NO"/>
          </a:p>
        </p:txBody>
      </p:sp>
      <p:pic>
        <p:nvPicPr>
          <p:cNvPr id="3" name="Picture 3" descr="Map&#10;&#10;Description automatically generated">
            <a:extLst>
              <a:ext uri="{FF2B5EF4-FFF2-40B4-BE49-F238E27FC236}">
                <a16:creationId xmlns:a16="http://schemas.microsoft.com/office/drawing/2014/main" id="{D9A82947-C8B3-49C1-8824-A60D8DFDA7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3" t="4500" r="3963" b="8500"/>
          <a:stretch/>
        </p:blipFill>
        <p:spPr>
          <a:xfrm rot="16200000">
            <a:off x="1084903" y="-960566"/>
            <a:ext cx="6632499" cy="8792522"/>
          </a:xfrm>
          <a:prstGeom prst="rect">
            <a:avLst/>
          </a:prstGeom>
        </p:spPr>
      </p:pic>
      <p:pic>
        <p:nvPicPr>
          <p:cNvPr id="5" name="Picture 7" descr="Map&#10;&#10;Description automatically generated">
            <a:extLst>
              <a:ext uri="{FF2B5EF4-FFF2-40B4-BE49-F238E27FC236}">
                <a16:creationId xmlns:a16="http://schemas.microsoft.com/office/drawing/2014/main" id="{B46BA2E6-B3CD-4E24-BD00-1C37C22188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74" t="92881" r="40678" b="1425"/>
          <a:stretch/>
        </p:blipFill>
        <p:spPr>
          <a:xfrm>
            <a:off x="7380875" y="6048208"/>
            <a:ext cx="1456646" cy="61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347780B-2ACB-4FDB-9DE7-928E430767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26385" y="1022723"/>
            <a:ext cx="7010400" cy="457200"/>
          </a:xfrm>
        </p:spPr>
        <p:txBody>
          <a:bodyPr/>
          <a:lstStyle/>
          <a:p>
            <a:pPr eaLnBrk="1" hangingPunct="1"/>
            <a:r>
              <a:rPr lang="nb-NO" altLang="nb-NO" dirty="0"/>
              <a:t>Mistanke om overdose OPIODER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F64B20E-8818-482A-B7E2-40666453C8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835782"/>
            <a:ext cx="8114247" cy="4304668"/>
          </a:xfrm>
        </p:spPr>
        <p:txBody>
          <a:bodyPr/>
          <a:lstStyle/>
          <a:p>
            <a:pPr eaLnBrk="1" hangingPunct="1"/>
            <a:r>
              <a:rPr lang="nb-NO" altLang="nb-NO" sz="1600" dirty="0"/>
              <a:t>Pasienten har nylig økt opiat hurtigvirkende/langtidsvirkende, tablett/plaster/</a:t>
            </a:r>
            <a:r>
              <a:rPr lang="nb-NO" altLang="nb-NO" sz="1600" dirty="0" err="1"/>
              <a:t>s.c</a:t>
            </a:r>
            <a:endParaRPr lang="nb-NO" altLang="nb-NO" sz="1600" dirty="0">
              <a:cs typeface="Arial"/>
            </a:endParaRPr>
          </a:p>
          <a:p>
            <a:pPr eaLnBrk="1" hangingPunct="1"/>
            <a:r>
              <a:rPr lang="nb-NO" altLang="nb-NO" sz="1600" dirty="0"/>
              <a:t>Pasienten har en forverring av eller utviklet nyresvikt, men samme dosering opiat</a:t>
            </a:r>
            <a:endParaRPr lang="nb-NO" altLang="nb-NO" sz="1600" dirty="0">
              <a:cs typeface="Arial"/>
            </a:endParaRPr>
          </a:p>
          <a:p>
            <a:r>
              <a:rPr lang="nb-NO" altLang="nb-NO" sz="1600" dirty="0">
                <a:cs typeface="Arial"/>
              </a:rPr>
              <a:t>Respirasjonssvikt fra tidligere</a:t>
            </a:r>
          </a:p>
          <a:p>
            <a:pPr eaLnBrk="1" hangingPunct="1"/>
            <a:endParaRPr lang="nb-NO" altLang="nb-NO" sz="1600" dirty="0"/>
          </a:p>
          <a:p>
            <a:pPr eaLnBrk="1" hangingPunct="1"/>
            <a:r>
              <a:rPr lang="nb-NO" altLang="nb-NO" sz="1600" b="1" dirty="0"/>
              <a:t>RING LEGE/113</a:t>
            </a:r>
            <a:endParaRPr lang="nb-NO" altLang="nb-NO" sz="1600" dirty="0">
              <a:cs typeface="Arial"/>
            </a:endParaRPr>
          </a:p>
          <a:p>
            <a:pPr eaLnBrk="1" hangingPunct="1"/>
            <a:endParaRPr lang="nb-NO" altLang="nb-NO" sz="1600" dirty="0"/>
          </a:p>
          <a:p>
            <a:pPr lvl="2" eaLnBrk="1" hangingPunct="1"/>
            <a:r>
              <a:rPr lang="nb-NO" altLang="nb-NO" sz="1800" b="1" dirty="0"/>
              <a:t>NALOKSON 0,4mg/ml, 1 </a:t>
            </a:r>
            <a:r>
              <a:rPr lang="nb-NO" altLang="nb-NO" sz="1800" b="1" dirty="0" err="1"/>
              <a:t>mL</a:t>
            </a:r>
            <a:r>
              <a:rPr lang="nb-NO" altLang="nb-NO" sz="1800" b="1" dirty="0"/>
              <a:t> </a:t>
            </a:r>
            <a:r>
              <a:rPr lang="nb-NO" altLang="nb-NO" sz="1800" b="1" dirty="0" err="1"/>
              <a:t>i.v</a:t>
            </a:r>
            <a:endParaRPr lang="nb-NO" altLang="nb-NO" sz="1800" b="1" dirty="0">
              <a:cs typeface="Arial"/>
            </a:endParaRPr>
          </a:p>
          <a:p>
            <a:pPr marL="914400" lvl="2" indent="0">
              <a:buNone/>
            </a:pPr>
            <a:endParaRPr lang="nb-NO" altLang="nb-NO" sz="1800" b="1" dirty="0">
              <a:cs typeface="Arial"/>
            </a:endParaRPr>
          </a:p>
          <a:p>
            <a:pPr lvl="2" eaLnBrk="1" hangingPunct="1"/>
            <a:r>
              <a:rPr lang="nb-NO" altLang="nb-NO" sz="1400" dirty="0"/>
              <a:t>Effekt etter 30-60 sek og varer 45-60 min</a:t>
            </a:r>
          </a:p>
          <a:p>
            <a:pPr lvl="2"/>
            <a:r>
              <a:rPr lang="nb-NO" altLang="nb-NO" sz="1400" dirty="0"/>
              <a:t>Kan gis </a:t>
            </a:r>
            <a:r>
              <a:rPr lang="nb-NO" altLang="nb-NO" sz="1400" dirty="0" err="1"/>
              <a:t>i.m</a:t>
            </a:r>
            <a:r>
              <a:rPr lang="nb-NO" altLang="nb-NO" sz="1400" dirty="0"/>
              <a:t>; effekt etter 30 min og varer 2-3 timer. </a:t>
            </a:r>
          </a:p>
          <a:p>
            <a:pPr lvl="2"/>
            <a:r>
              <a:rPr lang="nb-NO" altLang="nb-NO" sz="1400" dirty="0"/>
              <a:t>Gir ofte kvalme, obs aspirasjonsfare</a:t>
            </a:r>
            <a:endParaRPr lang="nb-NO" altLang="nb-NO" sz="1400" dirty="0">
              <a:cs typeface="Arial"/>
            </a:endParaRPr>
          </a:p>
          <a:p>
            <a:pPr lvl="2"/>
            <a:r>
              <a:rPr lang="nb-NO" altLang="nb-NO" sz="1400" dirty="0">
                <a:cs typeface="Arial"/>
              </a:rPr>
              <a:t>Kan gi akutt abstinenssyndrom (høye opiatdoser, opiatavhengighet)</a:t>
            </a:r>
          </a:p>
          <a:p>
            <a:pPr lvl="2"/>
            <a:r>
              <a:rPr lang="nb-NO" sz="1400" dirty="0"/>
              <a:t>Kortere halveringstid enn langtidsopiat, ytterligere</a:t>
            </a:r>
            <a:r>
              <a:rPr lang="nb-NO" sz="1400" dirty="0">
                <a:ea typeface="+mn-lt"/>
                <a:cs typeface="+mn-lt"/>
              </a:rPr>
              <a:t> injeksjon kan igjen være nødvendig i løpet av 1-2 timer</a:t>
            </a:r>
            <a:endParaRPr lang="nb-NO" sz="1400" dirty="0">
              <a:cs typeface="Arial"/>
            </a:endParaRPr>
          </a:p>
          <a:p>
            <a:pPr lvl="2" eaLnBrk="1" hangingPunct="1"/>
            <a:endParaRPr lang="nb-NO" altLang="nb-NO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668EF7-8965-4CED-8E97-38AF23AA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FCDE-1D86-4232-BDCE-1D01A0C444A9}" type="slidenum">
              <a:rPr lang="nb-NO" altLang="nb-NO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1">
            <a:extLst>
              <a:ext uri="{FF2B5EF4-FFF2-40B4-BE49-F238E27FC236}">
                <a16:creationId xmlns:a16="http://schemas.microsoft.com/office/drawing/2014/main" id="{30F86AD1-3ACD-42A7-BE9F-E19CEAC7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527" y="1006138"/>
            <a:ext cx="7010400" cy="457200"/>
          </a:xfrm>
        </p:spPr>
        <p:txBody>
          <a:bodyPr/>
          <a:lstStyle/>
          <a:p>
            <a:r>
              <a:rPr lang="nb-NO" altLang="nb-NO"/>
              <a:t>Mistanke om overdose SEDATIVA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023822-4634-4F96-AF80-FA1DF3027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14935"/>
            <a:ext cx="7924800" cy="4557265"/>
          </a:xfrm>
        </p:spPr>
        <p:txBody>
          <a:bodyPr/>
          <a:lstStyle/>
          <a:p>
            <a:pPr>
              <a:defRPr/>
            </a:pPr>
            <a:r>
              <a:rPr lang="nb-NO" dirty="0" err="1"/>
              <a:t>Diazepam</a:t>
            </a:r>
            <a:r>
              <a:rPr lang="nb-NO" dirty="0"/>
              <a:t> (Stesolid, Valium, </a:t>
            </a:r>
            <a:r>
              <a:rPr lang="nb-NO" dirty="0" err="1"/>
              <a:t>Vival</a:t>
            </a:r>
            <a:r>
              <a:rPr lang="nb-NO" dirty="0"/>
              <a:t>)</a:t>
            </a:r>
          </a:p>
          <a:p>
            <a:pPr>
              <a:defRPr/>
            </a:pPr>
            <a:r>
              <a:rPr lang="nb-NO" dirty="0" err="1"/>
              <a:t>Oksazepam</a:t>
            </a:r>
            <a:r>
              <a:rPr lang="nb-NO" dirty="0"/>
              <a:t> (</a:t>
            </a:r>
            <a:r>
              <a:rPr lang="nb-NO" dirty="0" err="1"/>
              <a:t>Sobril</a:t>
            </a:r>
            <a:r>
              <a:rPr lang="nb-NO" dirty="0"/>
              <a:t>)</a:t>
            </a:r>
          </a:p>
          <a:p>
            <a:pPr>
              <a:defRPr/>
            </a:pPr>
            <a:r>
              <a:rPr lang="nb-NO" dirty="0" err="1">
                <a:cs typeface="Arial"/>
              </a:rPr>
              <a:t>Midazolam</a:t>
            </a:r>
            <a:endParaRPr lang="nb-NO" dirty="0">
              <a:cs typeface="Arial"/>
            </a:endParaRPr>
          </a:p>
          <a:p>
            <a:pPr>
              <a:defRPr/>
            </a:pPr>
            <a:r>
              <a:rPr lang="nb-NO" dirty="0" err="1">
                <a:cs typeface="Arial"/>
              </a:rPr>
              <a:t>Zopiklone</a:t>
            </a:r>
            <a:r>
              <a:rPr lang="nb-NO" dirty="0">
                <a:cs typeface="Arial"/>
              </a:rPr>
              <a:t> (</a:t>
            </a:r>
            <a:r>
              <a:rPr lang="nb-NO" dirty="0" err="1">
                <a:cs typeface="Arial"/>
              </a:rPr>
              <a:t>Imovane</a:t>
            </a:r>
            <a:r>
              <a:rPr lang="nb-NO" dirty="0">
                <a:cs typeface="Arial"/>
              </a:rPr>
              <a:t>)</a:t>
            </a:r>
          </a:p>
          <a:p>
            <a:pPr>
              <a:defRPr/>
            </a:pPr>
            <a:r>
              <a:rPr lang="nb-NO" dirty="0" err="1">
                <a:cs typeface="Arial"/>
              </a:rPr>
              <a:t>Zolpidem</a:t>
            </a:r>
            <a:r>
              <a:rPr lang="nb-NO" dirty="0">
                <a:cs typeface="Arial"/>
              </a:rPr>
              <a:t> (</a:t>
            </a:r>
            <a:r>
              <a:rPr lang="nb-NO" dirty="0" err="1">
                <a:cs typeface="Arial"/>
              </a:rPr>
              <a:t>Stilnoct</a:t>
            </a:r>
            <a:r>
              <a:rPr lang="nb-NO" dirty="0">
                <a:cs typeface="Arial"/>
              </a:rPr>
              <a:t>)</a:t>
            </a:r>
          </a:p>
          <a:p>
            <a:pPr>
              <a:defRPr/>
            </a:pPr>
            <a:r>
              <a:rPr lang="nb-NO" dirty="0" err="1">
                <a:cs typeface="Arial"/>
              </a:rPr>
              <a:t>Nitrazepam</a:t>
            </a:r>
            <a:r>
              <a:rPr lang="nb-NO" dirty="0">
                <a:cs typeface="Arial"/>
              </a:rPr>
              <a:t> (Apodorm, </a:t>
            </a:r>
            <a:r>
              <a:rPr lang="nb-NO" dirty="0" err="1">
                <a:cs typeface="Arial"/>
              </a:rPr>
              <a:t>Mogadon</a:t>
            </a:r>
            <a:r>
              <a:rPr lang="nb-NO" dirty="0">
                <a:cs typeface="Arial"/>
              </a:rPr>
              <a:t>) </a:t>
            </a:r>
          </a:p>
          <a:p>
            <a:pPr>
              <a:defRPr/>
            </a:pPr>
            <a:r>
              <a:rPr lang="nb-NO" dirty="0" err="1">
                <a:cs typeface="Arial"/>
              </a:rPr>
              <a:t>Alprazolam</a:t>
            </a:r>
            <a:r>
              <a:rPr lang="nb-NO" dirty="0">
                <a:cs typeface="Arial"/>
              </a:rPr>
              <a:t> (</a:t>
            </a:r>
            <a:r>
              <a:rPr lang="nb-NO" dirty="0" err="1">
                <a:cs typeface="Arial"/>
              </a:rPr>
              <a:t>Xanor</a:t>
            </a:r>
            <a:r>
              <a:rPr lang="nb-NO" dirty="0">
                <a:cs typeface="Arial"/>
              </a:rPr>
              <a:t>)</a:t>
            </a:r>
          </a:p>
          <a:p>
            <a:pPr>
              <a:defRPr/>
            </a:pPr>
            <a:endParaRPr lang="nb-NO" dirty="0"/>
          </a:p>
          <a:p>
            <a:pPr marL="0" indent="0">
              <a:buFontTx/>
              <a:buNone/>
              <a:defRPr/>
            </a:pPr>
            <a:r>
              <a:rPr lang="nb-NO" b="1" dirty="0"/>
              <a:t>RING LEGE/113</a:t>
            </a:r>
            <a:endParaRPr lang="nb-NO" dirty="0">
              <a:cs typeface="Arial"/>
            </a:endParaRPr>
          </a:p>
          <a:p>
            <a:pPr eaLnBrk="1" hangingPunct="1">
              <a:defRPr/>
            </a:pPr>
            <a:endParaRPr lang="nb-NO" altLang="nb-NO" sz="1600" dirty="0"/>
          </a:p>
          <a:p>
            <a:pPr marL="0" indent="0">
              <a:buNone/>
              <a:defRPr/>
            </a:pPr>
            <a:r>
              <a:rPr lang="nb-NO" b="1" dirty="0"/>
              <a:t>      FLUMAZENIL / ANEXATE 0,1 mg/</a:t>
            </a:r>
            <a:r>
              <a:rPr lang="nb-NO" b="1" dirty="0" err="1"/>
              <a:t>mL</a:t>
            </a:r>
            <a:r>
              <a:rPr lang="nb-NO" b="1" dirty="0"/>
              <a:t>, 4 </a:t>
            </a:r>
            <a:r>
              <a:rPr lang="nb-NO" b="1" dirty="0" err="1"/>
              <a:t>mL</a:t>
            </a:r>
            <a:r>
              <a:rPr lang="nb-NO" b="1" dirty="0"/>
              <a:t> </a:t>
            </a:r>
            <a:r>
              <a:rPr lang="nb-NO" b="1" dirty="0" err="1"/>
              <a:t>i.v</a:t>
            </a:r>
            <a:r>
              <a:rPr lang="nb-NO" b="1" dirty="0"/>
              <a:t> /30 sek</a:t>
            </a:r>
            <a:endParaRPr lang="nb-NO" b="1" dirty="0">
              <a:cs typeface="Arial"/>
            </a:endParaRPr>
          </a:p>
          <a:p>
            <a:pPr marL="0" indent="0">
              <a:buNone/>
              <a:defRPr/>
            </a:pPr>
            <a:endParaRPr lang="nb-NO" dirty="0"/>
          </a:p>
          <a:p>
            <a:pPr marL="285750" indent="-285750">
              <a:buFont typeface="Arial"/>
              <a:buChar char="•"/>
              <a:defRPr/>
            </a:pPr>
            <a:r>
              <a:rPr lang="nb-NO" dirty="0"/>
              <a:t>effekt etter 1-2 min</a:t>
            </a:r>
            <a:endParaRPr lang="nb-NO" dirty="0">
              <a:cs typeface="Arial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nb-NO" sz="1600" dirty="0"/>
              <a:t>kort</a:t>
            </a:r>
            <a:r>
              <a:rPr lang="nb-NO" sz="1600" dirty="0">
                <a:ea typeface="+mn-lt"/>
                <a:cs typeface="+mn-lt"/>
              </a:rPr>
              <a:t> halveringstid (50-60 min), nye injeksjoner kan bli nødvendig etter 1-4 timer</a:t>
            </a:r>
            <a:endParaRPr lang="nb-NO" sz="1600" dirty="0"/>
          </a:p>
          <a:p>
            <a:pPr marL="0" indent="0">
              <a:buFontTx/>
              <a:buNone/>
              <a:defRPr/>
            </a:pPr>
            <a:endParaRPr lang="nb-NO" dirty="0"/>
          </a:p>
          <a:p>
            <a:pPr marL="0" indent="0">
              <a:buFontTx/>
              <a:buNone/>
              <a:defRPr/>
            </a:pPr>
            <a:endParaRPr lang="nb-NO" dirty="0">
              <a:cs typeface="Arial"/>
            </a:endParaRPr>
          </a:p>
          <a:p>
            <a:pPr marL="0" indent="0">
              <a:buFontTx/>
              <a:buNone/>
              <a:defRPr/>
            </a:pPr>
            <a:endParaRPr lang="nb-NO" sz="1200" dirty="0"/>
          </a:p>
          <a:p>
            <a:pPr>
              <a:defRPr/>
            </a:pPr>
            <a:endParaRPr lang="nb-NO" dirty="0"/>
          </a:p>
          <a:p>
            <a:pPr>
              <a:defRPr/>
            </a:pPr>
            <a:endParaRPr lang="nb-NO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A63E4A-CF88-4ABD-B3EC-77750D074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FCDE-1D86-4232-BDCE-1D01A0C444A9}" type="slidenum">
              <a:rPr lang="nb-NO" altLang="nb-NO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>
            <a:extLst>
              <a:ext uri="{FF2B5EF4-FFF2-40B4-BE49-F238E27FC236}">
                <a16:creationId xmlns:a16="http://schemas.microsoft.com/office/drawing/2014/main" id="{839C0A99-B631-4822-A729-FB08E224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3496" y="291109"/>
            <a:ext cx="7010400" cy="457200"/>
          </a:xfrm>
        </p:spPr>
        <p:txBody>
          <a:bodyPr/>
          <a:lstStyle/>
          <a:p>
            <a:r>
              <a:rPr lang="nb-NO" altLang="nb-NO" sz="2600"/>
              <a:t>KOMA OG DIABETES</a:t>
            </a:r>
            <a:endParaRPr lang="nb-NO" altLang="nb-NO"/>
          </a:p>
        </p:txBody>
      </p:sp>
      <p:sp>
        <p:nvSpPr>
          <p:cNvPr id="8195" name="Plassholder for innhold 2">
            <a:extLst>
              <a:ext uri="{FF2B5EF4-FFF2-40B4-BE49-F238E27FC236}">
                <a16:creationId xmlns:a16="http://schemas.microsoft.com/office/drawing/2014/main" id="{17FE752B-9D89-46B1-8282-B7D86C383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379" y="997527"/>
            <a:ext cx="8127499" cy="5643417"/>
          </a:xfrm>
        </p:spPr>
        <p:txBody>
          <a:bodyPr/>
          <a:lstStyle/>
          <a:p>
            <a:r>
              <a:rPr lang="nb-NO" altLang="nb-NO" sz="2000" b="1" dirty="0"/>
              <a:t>Hypoglykemi / lavt blodsukker = </a:t>
            </a:r>
            <a:r>
              <a:rPr lang="nb-NO" sz="2000" b="1" dirty="0">
                <a:ea typeface="+mn-lt"/>
                <a:cs typeface="+mn-lt"/>
              </a:rPr>
              <a:t>Blodglukose</a:t>
            </a:r>
            <a:r>
              <a:rPr lang="nb-NO" sz="2000" dirty="0">
                <a:ea typeface="+mn-lt"/>
                <a:cs typeface="+mn-lt"/>
              </a:rPr>
              <a:t> &lt;2–3 </a:t>
            </a:r>
            <a:r>
              <a:rPr lang="nb-NO" sz="2000" dirty="0" err="1">
                <a:ea typeface="+mn-lt"/>
                <a:cs typeface="+mn-lt"/>
              </a:rPr>
              <a:t>mmol</a:t>
            </a:r>
            <a:r>
              <a:rPr lang="nb-NO" sz="2000" dirty="0">
                <a:ea typeface="+mn-lt"/>
                <a:cs typeface="+mn-lt"/>
              </a:rPr>
              <a:t>/l</a:t>
            </a:r>
          </a:p>
          <a:p>
            <a:endParaRPr lang="nb-NO" altLang="nb-NO" sz="2000" dirty="0">
              <a:ea typeface="+mn-lt"/>
              <a:cs typeface="+mn-lt"/>
            </a:endParaRPr>
          </a:p>
          <a:p>
            <a:pPr lvl="1"/>
            <a:r>
              <a:rPr lang="nb-NO" sz="1400" b="1" dirty="0">
                <a:ea typeface="+mn-lt"/>
                <a:cs typeface="+mn-lt"/>
              </a:rPr>
              <a:t>Våken pasient </a:t>
            </a:r>
            <a:r>
              <a:rPr lang="nb-NO" sz="1400" dirty="0">
                <a:ea typeface="+mn-lt"/>
                <a:cs typeface="+mn-lt"/>
              </a:rPr>
              <a:t>Gi raskt absorberbare karbohydrater; søte drikker (melk, saft, juice) og/eller druesukker/vanlig sukker. Når pasienten kommer seg; mer langsomt absorberbare karbohydrater (brødskiver).</a:t>
            </a:r>
          </a:p>
          <a:p>
            <a:pPr lvl="1"/>
            <a:endParaRPr lang="nb-NO" altLang="nb-NO" sz="1400" b="1" dirty="0">
              <a:cs typeface="Arial"/>
            </a:endParaRPr>
          </a:p>
          <a:p>
            <a:pPr lvl="1"/>
            <a:r>
              <a:rPr lang="nb-NO" sz="1800" b="1" dirty="0">
                <a:ea typeface="+mn-lt"/>
                <a:cs typeface="+mn-lt"/>
              </a:rPr>
              <a:t>Nedsatt bevissthet. Ring LEGE/113</a:t>
            </a:r>
            <a:endParaRPr lang="nb-NO" sz="1800" dirty="0">
              <a:ea typeface="+mn-lt"/>
              <a:cs typeface="+mn-lt"/>
            </a:endParaRPr>
          </a:p>
          <a:p>
            <a:pPr lvl="2"/>
            <a:r>
              <a:rPr lang="nb-NO" sz="1800" b="1" dirty="0">
                <a:ea typeface="+mn-lt"/>
                <a:cs typeface="+mn-lt"/>
              </a:rPr>
              <a:t>Honning </a:t>
            </a:r>
            <a:r>
              <a:rPr lang="nb-NO" sz="1800" dirty="0">
                <a:ea typeface="+mn-lt"/>
                <a:cs typeface="+mn-lt"/>
              </a:rPr>
              <a:t>smøres på innsiden av kinnet eller opp i ganen. </a:t>
            </a:r>
          </a:p>
          <a:p>
            <a:pPr lvl="2"/>
            <a:r>
              <a:rPr lang="nb-NO" sz="1800" dirty="0">
                <a:ea typeface="+mn-lt"/>
                <a:cs typeface="+mn-lt"/>
              </a:rPr>
              <a:t>Deretter </a:t>
            </a:r>
            <a:r>
              <a:rPr lang="nb-NO" sz="1800" b="1" dirty="0">
                <a:ea typeface="+mn-lt"/>
                <a:cs typeface="+mn-lt"/>
              </a:rPr>
              <a:t>glukose 500 mg/ml, 20–40 ml </a:t>
            </a:r>
            <a:r>
              <a:rPr lang="nb-NO" sz="1800" b="1" dirty="0" err="1">
                <a:ea typeface="+mn-lt"/>
                <a:cs typeface="+mn-lt"/>
              </a:rPr>
              <a:t>i.v</a:t>
            </a:r>
            <a:r>
              <a:rPr lang="nb-NO" sz="1800" b="1" dirty="0">
                <a:ea typeface="+mn-lt"/>
                <a:cs typeface="+mn-lt"/>
              </a:rPr>
              <a:t>. </a:t>
            </a:r>
          </a:p>
          <a:p>
            <a:pPr lvl="2"/>
            <a:r>
              <a:rPr lang="nb-NO" sz="1800" dirty="0">
                <a:ea typeface="+mn-lt"/>
                <a:cs typeface="+mn-lt"/>
              </a:rPr>
              <a:t>Dersom ikke effekt, sett </a:t>
            </a:r>
            <a:r>
              <a:rPr lang="nb-NO" sz="1800" b="1" dirty="0">
                <a:ea typeface="+mn-lt"/>
                <a:cs typeface="+mn-lt"/>
              </a:rPr>
              <a:t>glukagon 1 mg/ml, 1 ml </a:t>
            </a:r>
            <a:r>
              <a:rPr lang="nb-NO" sz="1800" b="1" dirty="0" err="1">
                <a:ea typeface="+mn-lt"/>
                <a:cs typeface="+mn-lt"/>
              </a:rPr>
              <a:t>i.m</a:t>
            </a:r>
            <a:r>
              <a:rPr lang="nb-NO" sz="1800" b="1" dirty="0">
                <a:ea typeface="+mn-lt"/>
                <a:cs typeface="+mn-lt"/>
              </a:rPr>
              <a:t> lår. 	</a:t>
            </a:r>
          </a:p>
          <a:p>
            <a:pPr marL="914400" lvl="2" indent="0">
              <a:buNone/>
            </a:pPr>
            <a:r>
              <a:rPr lang="nb-NO" sz="1600" b="1" dirty="0">
                <a:ea typeface="+mn-lt"/>
                <a:cs typeface="+mn-lt"/>
              </a:rPr>
              <a:t>(</a:t>
            </a:r>
            <a:r>
              <a:rPr lang="nb-NO" sz="1600" dirty="0">
                <a:ea typeface="+mn-lt"/>
                <a:cs typeface="+mn-lt"/>
              </a:rPr>
              <a:t>Kan fremkalle brekninger, legg derfor pas i sideleie når injeksjonen gis.)</a:t>
            </a:r>
          </a:p>
          <a:p>
            <a:pPr lvl="2"/>
            <a:r>
              <a:rPr lang="nb-NO" sz="1800" dirty="0">
                <a:ea typeface="+mn-lt"/>
                <a:cs typeface="+mn-lt"/>
              </a:rPr>
              <a:t>Karbohydrater gis peroralt når våken.</a:t>
            </a:r>
            <a:endParaRPr lang="nb-NO" sz="1800" dirty="0">
              <a:cs typeface="Arial"/>
            </a:endParaRPr>
          </a:p>
          <a:p>
            <a:pPr marL="457200" lvl="1" indent="0">
              <a:buNone/>
            </a:pPr>
            <a:endParaRPr lang="nb-NO" sz="1200" dirty="0">
              <a:cs typeface="Arial"/>
            </a:endParaRPr>
          </a:p>
          <a:p>
            <a:r>
              <a:rPr lang="nb-NO" altLang="nb-NO" sz="2000" b="1" dirty="0"/>
              <a:t>Hyperglykemi / høyt blodsukker</a:t>
            </a:r>
            <a:r>
              <a:rPr lang="nb-NO" altLang="nb-NO" b="1" dirty="0"/>
              <a:t> </a:t>
            </a:r>
            <a:r>
              <a:rPr lang="nb-NO" altLang="nb-NO" dirty="0"/>
              <a:t>– </a:t>
            </a:r>
            <a:r>
              <a:rPr lang="nb-NO" altLang="nb-NO" sz="1600" dirty="0"/>
              <a:t>følg insulindosering legemiddelkort </a:t>
            </a:r>
            <a:endParaRPr lang="nb-NO" altLang="nb-NO" sz="1600" dirty="0">
              <a:cs typeface="Arial"/>
            </a:endParaRPr>
          </a:p>
          <a:p>
            <a:pPr marL="0" indent="0">
              <a:buNone/>
            </a:pPr>
            <a:r>
              <a:rPr lang="nb-NO" altLang="nb-NO" dirty="0"/>
              <a:t>    </a:t>
            </a:r>
            <a:r>
              <a:rPr lang="nb-NO" altLang="nb-NO" sz="1600" dirty="0"/>
              <a:t>  (novorapid virker ila få minutter-&gt;30 min</a:t>
            </a:r>
            <a:r>
              <a:rPr lang="nb-NO" altLang="nb-NO" dirty="0"/>
              <a:t>)</a:t>
            </a:r>
            <a:endParaRPr lang="nb-NO" altLang="nb-NO" dirty="0">
              <a:cs typeface="Arial"/>
            </a:endParaRPr>
          </a:p>
          <a:p>
            <a:pPr lvl="1"/>
            <a:r>
              <a:rPr lang="nb-NO" altLang="nb-NO" sz="1800" dirty="0"/>
              <a:t>Ta NEWS2 skår, GCS skår og u-</a:t>
            </a:r>
            <a:r>
              <a:rPr lang="nb-NO" altLang="nb-NO" sz="1800" dirty="0" err="1"/>
              <a:t>stix</a:t>
            </a:r>
            <a:r>
              <a:rPr lang="nb-NO" altLang="nb-NO" sz="1800" dirty="0"/>
              <a:t> med ketontest</a:t>
            </a:r>
            <a:endParaRPr lang="nb-NO" altLang="nb-NO" sz="1800" dirty="0">
              <a:cs typeface="Arial"/>
            </a:endParaRPr>
          </a:p>
          <a:p>
            <a:pPr lvl="1"/>
            <a:r>
              <a:rPr lang="nb-NO" altLang="nb-NO" sz="1800" dirty="0"/>
              <a:t>Lege/113</a:t>
            </a:r>
            <a:endParaRPr lang="nb-NO" altLang="nb-NO" sz="1800" dirty="0">
              <a:cs typeface="Arial"/>
            </a:endParaRPr>
          </a:p>
          <a:p>
            <a:pPr lvl="1"/>
            <a:r>
              <a:rPr lang="nb-NO" altLang="nb-NO" sz="1800" dirty="0"/>
              <a:t>Høyt blodsukker uten endret bevissthet/klinisk er ikke alltid Ø-</a:t>
            </a:r>
            <a:r>
              <a:rPr lang="nb-NO" altLang="nb-NO" sz="1800" dirty="0" err="1"/>
              <a:t>hj</a:t>
            </a:r>
            <a:r>
              <a:rPr lang="nb-NO" altLang="nb-NO" sz="1800" dirty="0"/>
              <a:t>.</a:t>
            </a:r>
            <a:endParaRPr lang="nb-NO" altLang="nb-NO" sz="1800" dirty="0">
              <a:cs typeface="Arial"/>
            </a:endParaRPr>
          </a:p>
          <a:p>
            <a:pPr lvl="1"/>
            <a:endParaRPr lang="nb-NO" altLang="nb-NO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AA6E08-EE36-482D-A469-DDC4A4E7E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FCDE-1D86-4232-BDCE-1D01A0C444A9}" type="slidenum">
              <a:rPr lang="nb-NO" altLang="nb-NO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tel 1">
            <a:extLst>
              <a:ext uri="{FF2B5EF4-FFF2-40B4-BE49-F238E27FC236}">
                <a16:creationId xmlns:a16="http://schemas.microsoft.com/office/drawing/2014/main" id="{525E9329-600D-4C25-8BCC-38630244C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2383" y="299893"/>
            <a:ext cx="7010400" cy="457200"/>
          </a:xfrm>
        </p:spPr>
        <p:txBody>
          <a:bodyPr/>
          <a:lstStyle/>
          <a:p>
            <a:r>
              <a:rPr lang="nb-NO" altLang="nb-NO" sz="2800"/>
              <a:t>LUNGEØDEM</a:t>
            </a:r>
          </a:p>
        </p:txBody>
      </p:sp>
      <p:sp>
        <p:nvSpPr>
          <p:cNvPr id="16387" name="Plassholder for tekst 2">
            <a:extLst>
              <a:ext uri="{FF2B5EF4-FFF2-40B4-BE49-F238E27FC236}">
                <a16:creationId xmlns:a16="http://schemas.microsoft.com/office/drawing/2014/main" id="{649EBC65-F316-4C0B-8A6F-92EB3F49F41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31536" y="1017155"/>
            <a:ext cx="7880927" cy="5762336"/>
          </a:xfrm>
        </p:spPr>
        <p:txBody>
          <a:bodyPr/>
          <a:lstStyle/>
          <a:p>
            <a:pPr marL="0" indent="0">
              <a:buNone/>
            </a:pPr>
            <a:r>
              <a:rPr lang="nb-NO" altLang="nb-NO" sz="1600" dirty="0">
                <a:cs typeface="Arial"/>
              </a:rPr>
              <a:t>Risikopasienter</a:t>
            </a:r>
          </a:p>
          <a:p>
            <a:pPr>
              <a:buFont typeface="Arial"/>
              <a:buChar char="•"/>
            </a:pPr>
            <a:r>
              <a:rPr lang="nb-NO" altLang="nb-NO" sz="1600" dirty="0">
                <a:cs typeface="Arial"/>
              </a:rPr>
              <a:t>Hjertesvikt</a:t>
            </a:r>
          </a:p>
          <a:p>
            <a:pPr>
              <a:buFont typeface="Arial"/>
              <a:buChar char="•"/>
            </a:pPr>
            <a:r>
              <a:rPr lang="nb-NO" altLang="nb-NO" sz="1600" dirty="0">
                <a:cs typeface="Arial"/>
              </a:rPr>
              <a:t>Atrieflimmer</a:t>
            </a:r>
          </a:p>
          <a:p>
            <a:pPr>
              <a:buFont typeface="Arial"/>
              <a:buChar char="•"/>
            </a:pPr>
            <a:r>
              <a:rPr lang="nb-NO" altLang="nb-NO" sz="1600" dirty="0">
                <a:cs typeface="Arial"/>
              </a:rPr>
              <a:t>Hypertensjon</a:t>
            </a:r>
          </a:p>
          <a:p>
            <a:endParaRPr lang="nb-NO" altLang="nb-NO" sz="1600" dirty="0"/>
          </a:p>
          <a:p>
            <a:pPr marL="0" indent="0">
              <a:buNone/>
            </a:pPr>
            <a:r>
              <a:rPr lang="nb-NO" altLang="nb-NO" sz="1600" dirty="0"/>
              <a:t>Plutselig økende </a:t>
            </a:r>
            <a:r>
              <a:rPr lang="nb-NO" altLang="nb-NO" sz="1600" dirty="0" err="1"/>
              <a:t>dyspnø</a:t>
            </a:r>
            <a:r>
              <a:rPr lang="nb-NO" altLang="nb-NO" sz="1600" dirty="0"/>
              <a:t>, fall i SpO2, høyt BT, klam/svett, CNS påvirket </a:t>
            </a:r>
            <a:endParaRPr lang="nb-NO" altLang="nb-NO" sz="1600" dirty="0">
              <a:cs typeface="Arial"/>
            </a:endParaRPr>
          </a:p>
          <a:p>
            <a:pPr marL="0" indent="0">
              <a:buNone/>
            </a:pPr>
            <a:r>
              <a:rPr lang="nb-NO" altLang="nb-NO" sz="1600" dirty="0"/>
              <a:t>Surklete rask respirasjon, kan være skummende ekspektorat / spytt +/- rosa- blodig</a:t>
            </a:r>
            <a:endParaRPr lang="nb-NO" altLang="nb-NO" sz="1600" dirty="0">
              <a:cs typeface="Arial"/>
            </a:endParaRPr>
          </a:p>
          <a:p>
            <a:pPr marL="0" indent="0">
              <a:buNone/>
            </a:pPr>
            <a:endParaRPr lang="nb-NO" altLang="nb-NO" sz="1600" dirty="0">
              <a:cs typeface="Arial"/>
            </a:endParaRPr>
          </a:p>
          <a:p>
            <a:pPr marL="0" indent="0">
              <a:buNone/>
            </a:pPr>
            <a:r>
              <a:rPr lang="nb-NO" altLang="nb-NO" sz="1600" b="1" dirty="0">
                <a:cs typeface="Arial"/>
              </a:rPr>
              <a:t>RING LEGE/113</a:t>
            </a:r>
          </a:p>
          <a:p>
            <a:endParaRPr lang="nb-NO" altLang="nb-NO" sz="160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nb-NO" altLang="nb-NO" sz="1600" dirty="0">
                <a:cs typeface="Arial"/>
              </a:rPr>
              <a:t>Morfin 2,5-5 mg </a:t>
            </a:r>
            <a:r>
              <a:rPr lang="nb-NO" altLang="nb-NO" sz="1600" dirty="0" err="1">
                <a:cs typeface="Arial"/>
              </a:rPr>
              <a:t>s.c</a:t>
            </a:r>
            <a:r>
              <a:rPr lang="nb-NO" altLang="nb-NO" sz="1600" dirty="0">
                <a:cs typeface="Arial"/>
              </a:rPr>
              <a:t> - kan gjentas</a:t>
            </a:r>
          </a:p>
          <a:p>
            <a:pPr>
              <a:lnSpc>
                <a:spcPct val="150000"/>
              </a:lnSpc>
            </a:pPr>
            <a:r>
              <a:rPr lang="nb-NO" altLang="nb-NO" sz="1600" dirty="0">
                <a:cs typeface="Arial"/>
              </a:rPr>
              <a:t>1 spray </a:t>
            </a:r>
            <a:r>
              <a:rPr lang="nb-NO" altLang="nb-NO" sz="1600" dirty="0" err="1">
                <a:cs typeface="Arial"/>
              </a:rPr>
              <a:t>nitroglycerin</a:t>
            </a:r>
            <a:r>
              <a:rPr lang="nb-NO" altLang="nb-NO" sz="1600" dirty="0">
                <a:cs typeface="Arial"/>
              </a:rPr>
              <a:t> </a:t>
            </a:r>
            <a:r>
              <a:rPr lang="nb-NO" altLang="nb-NO" sz="1600" dirty="0" err="1">
                <a:cs typeface="Arial"/>
              </a:rPr>
              <a:t>s.l</a:t>
            </a:r>
            <a:endParaRPr lang="nb-NO" altLang="nb-NO" sz="160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nb-NO" sz="1600" dirty="0" err="1">
                <a:ea typeface="+mn-lt"/>
                <a:cs typeface="+mn-lt"/>
              </a:rPr>
              <a:t>Furix</a:t>
            </a:r>
            <a:r>
              <a:rPr lang="nb-NO" sz="1600" dirty="0">
                <a:ea typeface="+mn-lt"/>
                <a:cs typeface="+mn-lt"/>
              </a:rPr>
              <a:t> 40 mg </a:t>
            </a:r>
            <a:r>
              <a:rPr lang="nb-NO" sz="1600" dirty="0" err="1">
                <a:ea typeface="+mn-lt"/>
                <a:cs typeface="+mn-lt"/>
              </a:rPr>
              <a:t>i.m</a:t>
            </a:r>
            <a:r>
              <a:rPr lang="nb-NO" sz="1600" dirty="0">
                <a:ea typeface="+mn-lt"/>
                <a:cs typeface="+mn-lt"/>
              </a:rPr>
              <a:t>/</a:t>
            </a:r>
            <a:r>
              <a:rPr lang="nb-NO" sz="1600" dirty="0" err="1">
                <a:ea typeface="+mn-lt"/>
                <a:cs typeface="+mn-lt"/>
              </a:rPr>
              <a:t>i.v</a:t>
            </a:r>
            <a:endParaRPr lang="nb-NO" altLang="nb-NO" sz="160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nb-NO" altLang="nb-NO" sz="1600" dirty="0">
                <a:cs typeface="Arial"/>
              </a:rPr>
              <a:t>Transiderm-Nitro plaster 5 mg/24 t. </a:t>
            </a:r>
          </a:p>
          <a:p>
            <a:pPr lvl="1">
              <a:lnSpc>
                <a:spcPct val="150000"/>
              </a:lnSpc>
            </a:pPr>
            <a:r>
              <a:rPr lang="nb-NO" altLang="nb-NO" sz="1200" dirty="0">
                <a:cs typeface="Arial"/>
              </a:rPr>
              <a:t>Økes til 10mg/24 t dersom </a:t>
            </a:r>
            <a:r>
              <a:rPr lang="nb-NO" altLang="nb-NO" sz="1200" dirty="0" err="1">
                <a:cs typeface="Arial"/>
              </a:rPr>
              <a:t>sBT</a:t>
            </a:r>
            <a:r>
              <a:rPr lang="nb-NO" altLang="nb-NO" sz="1200" dirty="0">
                <a:cs typeface="Arial"/>
              </a:rPr>
              <a:t> fortsatt &gt;150 el </a:t>
            </a:r>
            <a:r>
              <a:rPr lang="nb-NO" altLang="nb-NO" sz="1200" dirty="0" err="1">
                <a:cs typeface="Arial"/>
              </a:rPr>
              <a:t>dBT</a:t>
            </a:r>
            <a:r>
              <a:rPr lang="nb-NO" altLang="nb-NO" sz="1200" dirty="0">
                <a:cs typeface="Arial"/>
              </a:rPr>
              <a:t> &gt;120</a:t>
            </a:r>
          </a:p>
          <a:p>
            <a:pPr>
              <a:lnSpc>
                <a:spcPct val="150000"/>
              </a:lnSpc>
            </a:pPr>
            <a:r>
              <a:rPr lang="nb-NO" altLang="nb-NO" sz="1600" dirty="0">
                <a:ea typeface="+mn-lt"/>
                <a:cs typeface="+mn-lt"/>
              </a:rPr>
              <a:t>Oksygen til SpO2 &gt;92%. </a:t>
            </a:r>
            <a:r>
              <a:rPr lang="nb-NO" altLang="nb-NO" sz="1200" dirty="0">
                <a:ea typeface="+mn-lt"/>
                <a:cs typeface="+mn-lt"/>
              </a:rPr>
              <a:t>Obs KOLS med respirasjonssvikt type II</a:t>
            </a:r>
          </a:p>
          <a:p>
            <a:pPr>
              <a:lnSpc>
                <a:spcPct val="150000"/>
              </a:lnSpc>
            </a:pPr>
            <a:r>
              <a:rPr lang="nb-NO" sz="1600" dirty="0">
                <a:ea typeface="+mn-lt"/>
                <a:cs typeface="+mn-lt"/>
              </a:rPr>
              <a:t>CPAP dersom pasienten har det fra tidligere grunnet annen indikasjon</a:t>
            </a:r>
            <a:endParaRPr lang="nb-NO" altLang="nb-NO" sz="1600" dirty="0">
              <a:cs typeface="Arial"/>
            </a:endParaRPr>
          </a:p>
          <a:p>
            <a:pPr marL="228600" indent="-171450">
              <a:buFont typeface="Arial"/>
              <a:buChar char="–"/>
            </a:pPr>
            <a:endParaRPr lang="nb-NO" altLang="nb-NO" sz="600" dirty="0"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6C6AA7-F3E7-4535-9CBB-D3C8EC7F0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C255-9700-4904-BB09-C5A82A31D508}" type="slidenum">
              <a:rPr lang="nb-NO" altLang="nb-NO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5E86574-AD58-42BA-A7EC-3052920E8C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83527" y="235527"/>
            <a:ext cx="1410855" cy="526472"/>
          </a:xfrm>
        </p:spPr>
        <p:txBody>
          <a:bodyPr/>
          <a:lstStyle/>
          <a:p>
            <a:pPr eaLnBrk="1" hangingPunct="1"/>
            <a:r>
              <a:rPr lang="nb-NO" altLang="nb-NO"/>
              <a:t>ANGINA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61CB86F-2B4C-40CD-AC17-F841DDD07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184564"/>
            <a:ext cx="7924800" cy="5299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nb-NO" altLang="nb-NO" dirty="0"/>
              <a:t>Sentral smerte i brystet (klemmende, trykkende)</a:t>
            </a:r>
            <a:endParaRPr lang="nb-NO" altLang="nb-NO" dirty="0">
              <a:cs typeface="Arial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nb-NO" altLang="nb-NO" sz="1800" dirty="0"/>
              <a:t>Kransarterier gir ikke nok blod til hjertemuskelen</a:t>
            </a:r>
            <a:endParaRPr lang="nb-NO" altLang="nb-NO" sz="1800" dirty="0">
              <a:cs typeface="Arial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nb-NO" altLang="nb-NO" sz="1800" dirty="0"/>
              <a:t>+/- kvalme , kaldsvette, utstråling til hals, rygg, armer</a:t>
            </a:r>
            <a:endParaRPr lang="nb-NO" altLang="nb-NO" sz="1800" dirty="0"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nb-NO" altLang="nb-NO" dirty="0"/>
              <a:t>Kjent koronarsykdom? Kjent angina? HLR status?</a:t>
            </a:r>
            <a:endParaRPr lang="nb-NO" altLang="nb-NO" dirty="0"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nb-NO" altLang="nb-NO" dirty="0"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nb-NO" altLang="nb-NO" dirty="0"/>
              <a:t>Alle målinger</a:t>
            </a:r>
            <a:endParaRPr lang="nb-NO" altLang="nb-NO" dirty="0"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nb-NO" altLang="nb-NO" b="1" dirty="0">
                <a:cs typeface="Arial"/>
              </a:rPr>
              <a:t>EKG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nb-NO" altLang="nb-NO" b="1" dirty="0">
              <a:ea typeface="+mn-lt"/>
              <a:cs typeface="+mn-lt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nb-NO" b="1" dirty="0">
                <a:ea typeface="+mn-lt"/>
                <a:cs typeface="+mn-lt"/>
              </a:rPr>
              <a:t>1 spray </a:t>
            </a:r>
            <a:r>
              <a:rPr lang="nb-NO" b="1" dirty="0" err="1">
                <a:ea typeface="+mn-lt"/>
                <a:cs typeface="+mn-lt"/>
              </a:rPr>
              <a:t>nitroglycerin</a:t>
            </a:r>
            <a:r>
              <a:rPr lang="nb-NO" b="1" dirty="0">
                <a:ea typeface="+mn-lt"/>
                <a:cs typeface="+mn-lt"/>
              </a:rPr>
              <a:t> </a:t>
            </a:r>
            <a:r>
              <a:rPr lang="nb-NO" b="1" dirty="0" err="1">
                <a:ea typeface="+mn-lt"/>
                <a:cs typeface="+mn-lt"/>
              </a:rPr>
              <a:t>s.l</a:t>
            </a:r>
            <a:endParaRPr lang="nb-NO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nb-NO" altLang="nb-NO" sz="1800" dirty="0"/>
              <a:t>Kan gjentas inntil x 2</a:t>
            </a:r>
            <a:endParaRPr lang="nb-NO" altLang="nb-NO" sz="1800" dirty="0">
              <a:cs typeface="Arial"/>
            </a:endParaRPr>
          </a:p>
          <a:p>
            <a:pPr lvl="1">
              <a:lnSpc>
                <a:spcPct val="80000"/>
              </a:lnSpc>
              <a:defRPr/>
            </a:pPr>
            <a:r>
              <a:rPr lang="nb-NO" altLang="nb-NO" sz="1800" dirty="0"/>
              <a:t>bivirkning BT fall, kvalme, hodepine</a:t>
            </a:r>
            <a:endParaRPr lang="nb-NO" altLang="nb-NO" sz="1800" dirty="0">
              <a:cs typeface="Arial"/>
            </a:endParaRPr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nb-NO" altLang="nb-NO" dirty="0">
              <a:cs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nb-NO" altLang="nb-NO" dirty="0">
                <a:cs typeface="Arial"/>
              </a:rPr>
              <a:t>Dersom vedvarende, konferer lege om: </a:t>
            </a:r>
          </a:p>
          <a:p>
            <a:pPr lvl="1">
              <a:lnSpc>
                <a:spcPct val="80000"/>
              </a:lnSpc>
              <a:defRPr/>
            </a:pPr>
            <a:r>
              <a:rPr lang="nb-NO" altLang="nb-NO" sz="1800" b="1" dirty="0"/>
              <a:t>Morfin 2,5-5 mg s c </a:t>
            </a:r>
            <a:endParaRPr lang="nb-NO" altLang="nb-NO" sz="1800" b="1" dirty="0">
              <a:cs typeface="Arial"/>
            </a:endParaRPr>
          </a:p>
          <a:p>
            <a:pPr lvl="1">
              <a:lnSpc>
                <a:spcPct val="80000"/>
              </a:lnSpc>
              <a:defRPr/>
            </a:pPr>
            <a:r>
              <a:rPr lang="nb-NO" altLang="nb-NO" sz="1800" b="1" dirty="0" err="1"/>
              <a:t>Acetylsalicylsyre</a:t>
            </a:r>
            <a:r>
              <a:rPr lang="nb-NO" altLang="nb-NO" sz="1800" b="1" dirty="0"/>
              <a:t> 300mg </a:t>
            </a:r>
            <a:r>
              <a:rPr lang="nb-NO" altLang="nb-NO" sz="1800" b="1" dirty="0" err="1"/>
              <a:t>p.o</a:t>
            </a:r>
            <a:r>
              <a:rPr lang="nb-NO" altLang="nb-NO" sz="1800" b="1" dirty="0"/>
              <a:t> </a:t>
            </a:r>
            <a:endParaRPr lang="nb-NO" altLang="nb-NO" sz="1800" b="1" dirty="0">
              <a:cs typeface="Arial"/>
            </a:endParaRPr>
          </a:p>
          <a:p>
            <a:pPr lvl="1">
              <a:lnSpc>
                <a:spcPct val="80000"/>
              </a:lnSpc>
              <a:defRPr/>
            </a:pPr>
            <a:r>
              <a:rPr lang="nb-NO" altLang="nb-NO" sz="1800" b="1" dirty="0"/>
              <a:t>O2 på nesekateter ( titrer til SpO2 92%)</a:t>
            </a:r>
            <a:endParaRPr lang="nb-NO" altLang="nb-NO" sz="1800" b="1" dirty="0">
              <a:cs typeface="Arial"/>
            </a:endParaRP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nb-NO" altLang="nb-NO" sz="1800" dirty="0"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nb-NO" altLang="nb-NO" dirty="0"/>
              <a:t>Kontroll BT, puls, SpO2</a:t>
            </a:r>
            <a:endParaRPr lang="nb-NO" altLang="nb-NO" dirty="0">
              <a:cs typeface="Arial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nb-NO" altLang="nb-NO" sz="1600" dirty="0">
              <a:solidFill>
                <a:srgbClr val="0066FF"/>
              </a:solidFill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nb-NO" altLang="nb-NO" sz="1200" dirty="0">
              <a:solidFill>
                <a:srgbClr val="0066FF"/>
              </a:solidFill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5A5641-EE3C-47A3-A36A-D9A8BB7E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FCDE-1D86-4232-BDCE-1D01A0C444A9}" type="slidenum">
              <a:rPr lang="nb-NO" altLang="nb-NO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760E15C-8CD0-4C01-8E6E-8A20648B350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348923" y="255877"/>
            <a:ext cx="7010400" cy="457200"/>
          </a:xfrm>
        </p:spPr>
        <p:txBody>
          <a:bodyPr/>
          <a:lstStyle/>
          <a:p>
            <a:pPr eaLnBrk="1" hangingPunct="1"/>
            <a:r>
              <a:rPr lang="nb-NO" altLang="nb-NO"/>
              <a:t>EPILEPSI – status epilepticus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6400724-3145-43C8-B8EF-3F80FD211B2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382857"/>
            <a:ext cx="7924800" cy="523009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nb-NO" dirty="0">
                <a:ea typeface="+mn-lt"/>
                <a:cs typeface="+mn-lt"/>
              </a:rPr>
              <a:t>Tonisk-kloniske anfall som varer ut over 5 minutter, eller flere påfølgende anfall uten restitusjon mellom anfallene. </a:t>
            </a:r>
            <a:endParaRPr lang="nb-NO" dirty="0">
              <a:cs typeface="Arial"/>
            </a:endParaRPr>
          </a:p>
          <a:p>
            <a:pPr marL="0" indent="0">
              <a:buNone/>
              <a:defRPr/>
            </a:pPr>
            <a:endParaRPr lang="nb-NO" dirty="0">
              <a:ea typeface="+mn-lt"/>
              <a:cs typeface="+mn-lt"/>
            </a:endParaRPr>
          </a:p>
          <a:p>
            <a:pPr>
              <a:lnSpc>
                <a:spcPct val="150000"/>
              </a:lnSpc>
              <a:buFont typeface="Arial"/>
              <a:buChar char="•"/>
              <a:defRPr/>
            </a:pPr>
            <a:r>
              <a:rPr lang="nb-NO" dirty="0">
                <a:ea typeface="+mn-lt"/>
                <a:cs typeface="+mn-lt"/>
              </a:rPr>
              <a:t>Forebygg skader. Noe mykt under hodet. Etabler frie luftveier og legg i stabilt sideleie. </a:t>
            </a:r>
          </a:p>
          <a:p>
            <a:pPr>
              <a:lnSpc>
                <a:spcPct val="150000"/>
              </a:lnSpc>
              <a:buFont typeface="Arial"/>
              <a:buChar char="•"/>
              <a:defRPr/>
            </a:pPr>
            <a:r>
              <a:rPr lang="nb-NO" b="1" dirty="0" err="1">
                <a:cs typeface="Arial"/>
              </a:rPr>
              <a:t>midazolam</a:t>
            </a:r>
            <a:r>
              <a:rPr lang="nb-NO" b="1" dirty="0">
                <a:cs typeface="Arial"/>
              </a:rPr>
              <a:t> </a:t>
            </a:r>
            <a:r>
              <a:rPr lang="nb-NO" b="1" dirty="0" err="1">
                <a:cs typeface="Arial"/>
              </a:rPr>
              <a:t>bukkalt</a:t>
            </a:r>
            <a:r>
              <a:rPr lang="nb-NO" b="1" dirty="0">
                <a:cs typeface="Arial"/>
              </a:rPr>
              <a:t> (</a:t>
            </a:r>
            <a:r>
              <a:rPr lang="nb-NO" b="1" dirty="0" err="1">
                <a:cs typeface="Arial"/>
              </a:rPr>
              <a:t>Buccolam</a:t>
            </a:r>
            <a:r>
              <a:rPr lang="nb-NO" b="1" dirty="0">
                <a:cs typeface="Arial"/>
              </a:rPr>
              <a:t>) 10 mg, v/b gjentas etter 10 min</a:t>
            </a:r>
          </a:p>
          <a:p>
            <a:pPr>
              <a:lnSpc>
                <a:spcPct val="150000"/>
              </a:lnSpc>
              <a:buFont typeface="Arial"/>
              <a:buChar char="•"/>
              <a:defRPr/>
            </a:pPr>
            <a:r>
              <a:rPr lang="nb-NO" dirty="0">
                <a:ea typeface="+mn-lt"/>
                <a:cs typeface="+mn-lt"/>
              </a:rPr>
              <a:t>Oksygen hvis SpO2 &lt;92%. Mål glukose</a:t>
            </a:r>
          </a:p>
          <a:p>
            <a:pPr>
              <a:buFont typeface="Arial"/>
              <a:buChar char="•"/>
              <a:defRPr/>
            </a:pPr>
            <a:endParaRPr lang="nb-NO" dirty="0">
              <a:ea typeface="+mn-lt"/>
              <a:cs typeface="+mn-lt"/>
            </a:endParaRPr>
          </a:p>
          <a:p>
            <a:pPr marL="0" indent="0">
              <a:buNone/>
              <a:defRPr/>
            </a:pPr>
            <a:r>
              <a:rPr lang="nb-NO" dirty="0">
                <a:ea typeface="+mn-lt"/>
                <a:cs typeface="+mn-lt"/>
              </a:rPr>
              <a:t>RING LEGE/113</a:t>
            </a:r>
          </a:p>
          <a:p>
            <a:pPr marL="0" indent="0">
              <a:buNone/>
              <a:defRPr/>
            </a:pPr>
            <a:endParaRPr lang="nb-NO" dirty="0">
              <a:ea typeface="+mn-lt"/>
              <a:cs typeface="+mn-lt"/>
            </a:endParaRPr>
          </a:p>
          <a:p>
            <a:pPr marL="0" indent="0">
              <a:buNone/>
              <a:defRPr/>
            </a:pPr>
            <a:r>
              <a:rPr lang="nb-NO" dirty="0">
                <a:ea typeface="+mn-lt"/>
                <a:cs typeface="+mn-lt"/>
              </a:rPr>
              <a:t>Vurder årsak ved kjent epilepsi: suboptimalt inntak av </a:t>
            </a:r>
            <a:r>
              <a:rPr lang="nb-NO" dirty="0" err="1">
                <a:ea typeface="+mn-lt"/>
                <a:cs typeface="+mn-lt"/>
              </a:rPr>
              <a:t>antiepileptika</a:t>
            </a:r>
            <a:r>
              <a:rPr lang="nb-NO" dirty="0">
                <a:ea typeface="+mn-lt"/>
                <a:cs typeface="+mn-lt"/>
              </a:rPr>
              <a:t>, alkohol, akutt sykdom/infeksjon</a:t>
            </a:r>
          </a:p>
          <a:p>
            <a:pPr marL="0" indent="0">
              <a:buNone/>
              <a:defRPr/>
            </a:pPr>
            <a:r>
              <a:rPr lang="nb-NO" dirty="0">
                <a:ea typeface="+mn-lt"/>
                <a:cs typeface="+mn-lt"/>
              </a:rPr>
              <a:t>Vurder årsak dersom pasienten ikke har kjent epilepsi; akutt underliggende sykdom (infeksjon, hjerneslag, hjernesvulst (behov for </a:t>
            </a:r>
            <a:r>
              <a:rPr lang="nb-NO" dirty="0" err="1">
                <a:ea typeface="+mn-lt"/>
                <a:cs typeface="+mn-lt"/>
              </a:rPr>
              <a:t>medrol</a:t>
            </a:r>
            <a:r>
              <a:rPr lang="nb-NO" dirty="0">
                <a:ea typeface="+mn-lt"/>
                <a:cs typeface="+mn-lt"/>
              </a:rPr>
              <a:t>?), </a:t>
            </a:r>
            <a:r>
              <a:rPr lang="nb-NO" dirty="0" err="1">
                <a:ea typeface="+mn-lt"/>
                <a:cs typeface="+mn-lt"/>
              </a:rPr>
              <a:t>intoks</a:t>
            </a:r>
            <a:r>
              <a:rPr lang="nb-NO" dirty="0">
                <a:ea typeface="+mn-lt"/>
                <a:cs typeface="+mn-lt"/>
              </a:rPr>
              <a:t>.</a:t>
            </a:r>
          </a:p>
          <a:p>
            <a:pPr marL="0" indent="0">
              <a:buNone/>
              <a:defRPr/>
            </a:pPr>
            <a:endParaRPr lang="nb-NO" sz="1600" dirty="0">
              <a:cs typeface="Arial"/>
            </a:endParaRPr>
          </a:p>
          <a:p>
            <a:pPr lvl="1" eaLnBrk="1" hangingPunct="1">
              <a:defRPr/>
            </a:pPr>
            <a:endParaRPr lang="nb-NO" altLang="nb-NO" sz="1400" b="1" dirty="0">
              <a:solidFill>
                <a:srgbClr val="7575D1"/>
              </a:solidFill>
              <a:ea typeface="+mn-lt"/>
              <a:cs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D742E9-FF0A-424C-8DBB-4AA416E03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A62E-FD54-4A85-8FC4-28D625DAC218}" type="slidenum">
              <a:rPr lang="nb-NO" altLang="nb-NO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EC71433-78FF-45A8-B1AE-8213B47E6E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8987" y="354398"/>
            <a:ext cx="7010400" cy="1034472"/>
          </a:xfrm>
        </p:spPr>
        <p:txBody>
          <a:bodyPr/>
          <a:lstStyle/>
          <a:p>
            <a:pPr algn="ctr" eaLnBrk="1" hangingPunct="1"/>
            <a:r>
              <a:rPr lang="nb-NO" altLang="nb-NO" dirty="0"/>
              <a:t>ANAFYLAKSI</a:t>
            </a:r>
            <a:br>
              <a:rPr lang="nb-NO" altLang="nb-NO" dirty="0"/>
            </a:br>
            <a:r>
              <a:rPr lang="nb-NO" altLang="nb-NO" dirty="0"/>
              <a:t>akutt alvorlig allergisk reaksjon</a:t>
            </a:r>
            <a:endParaRPr lang="en-US" dirty="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7884FA4-64D9-4F40-B006-1303740C1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6722" y="1388870"/>
            <a:ext cx="7924800" cy="5322899"/>
          </a:xfrm>
        </p:spPr>
        <p:txBody>
          <a:bodyPr/>
          <a:lstStyle/>
          <a:p>
            <a:pPr marL="0" indent="0">
              <a:buNone/>
            </a:pPr>
            <a:r>
              <a:rPr lang="nb-NO" sz="1200" dirty="0">
                <a:ea typeface="+mn-lt"/>
                <a:cs typeface="+mn-lt"/>
              </a:rPr>
              <a:t>Akutt generalisert hypersensitivitetsreaksjon, oftest: </a:t>
            </a:r>
            <a:r>
              <a:rPr lang="nb-NO" sz="1200" i="1" dirty="0">
                <a:ea typeface="+mn-lt"/>
                <a:cs typeface="+mn-lt"/>
              </a:rPr>
              <a:t>insektstikk</a:t>
            </a:r>
            <a:r>
              <a:rPr lang="nb-NO" sz="1200" dirty="0">
                <a:ea typeface="+mn-lt"/>
                <a:cs typeface="+mn-lt"/>
              </a:rPr>
              <a:t> (veps, bie), </a:t>
            </a:r>
            <a:r>
              <a:rPr lang="nb-NO" sz="1200" i="1" dirty="0">
                <a:ea typeface="+mn-lt"/>
                <a:cs typeface="+mn-lt"/>
              </a:rPr>
              <a:t>legemidler</a:t>
            </a:r>
            <a:r>
              <a:rPr lang="nb-NO" sz="1200" dirty="0">
                <a:ea typeface="+mn-lt"/>
                <a:cs typeface="+mn-lt"/>
              </a:rPr>
              <a:t> (antibiotika, røntgenkontrast, </a:t>
            </a:r>
            <a:r>
              <a:rPr lang="nb-NO" sz="1200" dirty="0" err="1">
                <a:ea typeface="+mn-lt"/>
                <a:cs typeface="+mn-lt"/>
              </a:rPr>
              <a:t>i.v</a:t>
            </a:r>
            <a:r>
              <a:rPr lang="nb-NO" sz="1200" dirty="0">
                <a:ea typeface="+mn-lt"/>
                <a:cs typeface="+mn-lt"/>
              </a:rPr>
              <a:t> anestesimidler, vaksiner, allergenekstrakter) eller </a:t>
            </a:r>
            <a:r>
              <a:rPr lang="nb-NO" sz="1200" i="1" dirty="0">
                <a:ea typeface="+mn-lt"/>
                <a:cs typeface="+mn-lt"/>
              </a:rPr>
              <a:t>næringsmidler</a:t>
            </a:r>
            <a:r>
              <a:rPr lang="nb-NO" sz="1200" dirty="0">
                <a:ea typeface="+mn-lt"/>
                <a:cs typeface="+mn-lt"/>
              </a:rPr>
              <a:t> (nøtter, fisk, skalldyr, egg, melk)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nb-NO" sz="1200" dirty="0">
                <a:ea typeface="+mn-lt"/>
                <a:cs typeface="+mn-lt"/>
              </a:rPr>
              <a:t>Anafylaktiske reaksjoner kan raskt (i løpet av få minutter) bli livstruende på grunn av kombinasjonen sirkulasjonssvikt, larynksødem og/eller bronkial obstruksjon. </a:t>
            </a:r>
            <a:endParaRPr lang="en-US" dirty="0">
              <a:cs typeface="Arial"/>
            </a:endParaRPr>
          </a:p>
          <a:p>
            <a:pPr marL="0" indent="0">
              <a:buNone/>
            </a:pPr>
            <a:endParaRPr lang="nb-NO" sz="1200" dirty="0"/>
          </a:p>
          <a:p>
            <a:pPr>
              <a:buNone/>
            </a:pPr>
            <a:r>
              <a:rPr lang="nb-NO" sz="1200" b="1" dirty="0">
                <a:ea typeface="+mn-lt"/>
                <a:cs typeface="+mn-lt"/>
              </a:rPr>
              <a:t>Innledende:</a:t>
            </a:r>
            <a:r>
              <a:rPr lang="nb-NO" sz="1200" dirty="0">
                <a:ea typeface="+mn-lt"/>
                <a:cs typeface="+mn-lt"/>
              </a:rPr>
              <a:t> Matthet, svimmelhet. Kriblende følelse i kroppen. Kløe, særlig i ansikt og hodebunn, rødme eller blekhet, urticaria, eksantem eller (periorbitalt) ødem. Uro/engstelse. Kvalme/abdominalsmerter. Trykk over brystet (dyspné). Palpitasjoner.</a:t>
            </a:r>
            <a:endParaRPr lang="nb-NO" dirty="0">
              <a:ea typeface="+mn-lt"/>
              <a:cs typeface="+mn-lt"/>
            </a:endParaRPr>
          </a:p>
          <a:p>
            <a:pPr>
              <a:buNone/>
            </a:pPr>
            <a:endParaRPr lang="nb-NO" sz="1200" dirty="0">
              <a:ea typeface="+mn-lt"/>
              <a:cs typeface="+mn-lt"/>
            </a:endParaRPr>
          </a:p>
          <a:p>
            <a:pPr>
              <a:buNone/>
            </a:pPr>
            <a:r>
              <a:rPr lang="nb-NO" sz="1200" b="1" dirty="0">
                <a:ea typeface="+mn-lt"/>
                <a:cs typeface="+mn-lt"/>
              </a:rPr>
              <a:t>Alvorlig anafylaksi: </a:t>
            </a:r>
            <a:r>
              <a:rPr lang="nb-NO" sz="1200" dirty="0">
                <a:ea typeface="+mn-lt"/>
                <a:cs typeface="+mn-lt"/>
              </a:rPr>
              <a:t> dyspné, inspiratorisk stridor (larynksødem) og/eller forlenget og forsert </a:t>
            </a:r>
            <a:r>
              <a:rPr lang="nb-NO" sz="1200" dirty="0" err="1">
                <a:ea typeface="+mn-lt"/>
                <a:cs typeface="+mn-lt"/>
              </a:rPr>
              <a:t>ekspirium</a:t>
            </a:r>
            <a:r>
              <a:rPr lang="nb-NO" sz="1200" dirty="0">
                <a:ea typeface="+mn-lt"/>
                <a:cs typeface="+mn-lt"/>
              </a:rPr>
              <a:t> (bronkospasme). Sirkulasjonspåvirkning med blek, klam hud, hypotensjon og </a:t>
            </a:r>
            <a:r>
              <a:rPr lang="nb-NO" sz="1200" dirty="0" err="1">
                <a:ea typeface="+mn-lt"/>
                <a:cs typeface="+mn-lt"/>
              </a:rPr>
              <a:t>takykardi</a:t>
            </a:r>
            <a:r>
              <a:rPr lang="nb-NO" sz="1200" dirty="0">
                <a:ea typeface="+mn-lt"/>
                <a:cs typeface="+mn-lt"/>
              </a:rPr>
              <a:t>. Etterhvert bevissthetstap og eventuelt kramper. Kan gi hjertestans. </a:t>
            </a:r>
          </a:p>
          <a:p>
            <a:pPr eaLnBrk="1" hangingPunct="1"/>
            <a:endParaRPr lang="nb-NO" altLang="nb-NO" sz="1200" b="1" dirty="0">
              <a:solidFill>
                <a:srgbClr val="0066FF"/>
              </a:solidFill>
              <a:cs typeface="Arial"/>
            </a:endParaRPr>
          </a:p>
          <a:p>
            <a:pPr marL="0" indent="0">
              <a:buNone/>
            </a:pPr>
            <a:r>
              <a:rPr lang="nb-NO" altLang="nb-NO" sz="1600" dirty="0">
                <a:cs typeface="Arial"/>
              </a:rPr>
              <a:t>RING LEGE/113</a:t>
            </a:r>
          </a:p>
          <a:p>
            <a:pPr marL="0" indent="0">
              <a:buNone/>
            </a:pPr>
            <a:endParaRPr lang="nb-NO" altLang="nb-NO" sz="1600" dirty="0"/>
          </a:p>
          <a:p>
            <a:pPr eaLnBrk="1" hangingPunct="1"/>
            <a:r>
              <a:rPr lang="nb-NO" altLang="nb-NO" sz="2000" b="1" dirty="0"/>
              <a:t>Sett 1 dose ferdigfylt </a:t>
            </a:r>
            <a:r>
              <a:rPr lang="nb-NO" altLang="nb-NO" sz="2000" b="1" dirty="0" err="1"/>
              <a:t>Epipen</a:t>
            </a:r>
            <a:r>
              <a:rPr lang="nb-NO" altLang="nb-NO" sz="2000" b="1" dirty="0"/>
              <a:t> </a:t>
            </a:r>
            <a:r>
              <a:rPr lang="nb-NO" altLang="nb-NO" sz="2000" b="1" dirty="0" err="1"/>
              <a:t>i.m</a:t>
            </a:r>
            <a:r>
              <a:rPr lang="nb-NO" altLang="nb-NO" sz="2000" b="1" dirty="0"/>
              <a:t> 0,3 ml = 300 </a:t>
            </a:r>
            <a:r>
              <a:rPr lang="nb-NO" altLang="nb-NO" sz="2000" b="1" dirty="0" err="1"/>
              <a:t>mcg</a:t>
            </a:r>
            <a:r>
              <a:rPr lang="nb-NO" altLang="nb-NO" sz="1400" b="1" dirty="0"/>
              <a:t>      </a:t>
            </a:r>
            <a:r>
              <a:rPr lang="nb-NO" altLang="nb-NO" sz="1000" b="1" dirty="0"/>
              <a:t>(voksne)</a:t>
            </a:r>
            <a:endParaRPr lang="nb-NO" altLang="nb-NO" sz="1000" b="1" dirty="0">
              <a:solidFill>
                <a:srgbClr val="0066FF"/>
              </a:solidFill>
            </a:endParaRPr>
          </a:p>
          <a:p>
            <a:pPr marL="0" indent="0" eaLnBrk="1" hangingPunct="1">
              <a:buNone/>
            </a:pPr>
            <a:endParaRPr lang="nb-NO" altLang="nb-NO" sz="1400" dirty="0">
              <a:cs typeface="Arial"/>
            </a:endParaRPr>
          </a:p>
          <a:p>
            <a:pPr marL="0" indent="0">
              <a:buNone/>
            </a:pPr>
            <a:r>
              <a:rPr lang="nb-NO" altLang="nb-NO" sz="1600" dirty="0"/>
              <a:t>Sikre luftveier. Flatt leie med hevede ben. </a:t>
            </a:r>
            <a:endParaRPr lang="nb-NO" altLang="nb-NO" sz="1600" dirty="0">
              <a:cs typeface="Arial"/>
            </a:endParaRPr>
          </a:p>
          <a:p>
            <a:pPr marL="0" indent="0">
              <a:buNone/>
            </a:pPr>
            <a:r>
              <a:rPr lang="nb-NO" altLang="nb-NO" sz="1600" b="1" dirty="0" err="1"/>
              <a:t>deksklorfeniramin</a:t>
            </a:r>
            <a:r>
              <a:rPr lang="nb-NO" altLang="nb-NO" sz="1600" b="1" dirty="0"/>
              <a:t> </a:t>
            </a:r>
            <a:r>
              <a:rPr lang="nb-NO" sz="1600" b="1" dirty="0">
                <a:ea typeface="+mn-lt"/>
                <a:cs typeface="+mn-lt"/>
              </a:rPr>
              <a:t>(5 mg/ml), 10 mg </a:t>
            </a:r>
            <a:r>
              <a:rPr lang="nb-NO" sz="1600" b="1" dirty="0" err="1">
                <a:ea typeface="+mn-lt"/>
                <a:cs typeface="+mn-lt"/>
              </a:rPr>
              <a:t>i.m</a:t>
            </a:r>
            <a:r>
              <a:rPr lang="nb-NO" sz="1600" b="1" dirty="0">
                <a:ea typeface="+mn-lt"/>
                <a:cs typeface="+mn-lt"/>
              </a:rPr>
              <a:t> </a:t>
            </a:r>
            <a:endParaRPr lang="nb-NO" altLang="nb-NO" sz="1600" b="1" dirty="0">
              <a:cs typeface="Arial"/>
            </a:endParaRPr>
          </a:p>
          <a:p>
            <a:pPr>
              <a:buNone/>
            </a:pPr>
            <a:r>
              <a:rPr lang="nb-NO" altLang="nb-NO" sz="1600" dirty="0"/>
              <a:t>Legg </a:t>
            </a:r>
            <a:r>
              <a:rPr lang="nb-NO" altLang="nb-NO" sz="1600" dirty="0" err="1"/>
              <a:t>veneflon</a:t>
            </a:r>
            <a:r>
              <a:rPr lang="nb-NO" altLang="nb-NO" sz="1600" dirty="0"/>
              <a:t> og start 500 </a:t>
            </a:r>
            <a:r>
              <a:rPr lang="nb-NO" altLang="nb-NO" sz="1600" dirty="0" err="1"/>
              <a:t>mL</a:t>
            </a:r>
            <a:r>
              <a:rPr lang="nb-NO" altLang="nb-NO" sz="1600" dirty="0"/>
              <a:t> Ringer-acetat. </a:t>
            </a:r>
            <a:endParaRPr lang="nb-NO" altLang="nb-NO" sz="1600" dirty="0">
              <a:cs typeface="Arial"/>
            </a:endParaRPr>
          </a:p>
          <a:p>
            <a:pPr>
              <a:buNone/>
            </a:pPr>
            <a:r>
              <a:rPr lang="nb-NO" altLang="nb-NO" sz="1600" dirty="0"/>
              <a:t>Når pasienten er våken og kan svelge; </a:t>
            </a:r>
            <a:r>
              <a:rPr lang="nb-NO" altLang="nb-NO" sz="1600" b="1" dirty="0" err="1"/>
              <a:t>prednisolon</a:t>
            </a:r>
            <a:r>
              <a:rPr lang="nb-NO" altLang="nb-NO" sz="1600" b="1" dirty="0"/>
              <a:t> 40 mg </a:t>
            </a:r>
            <a:r>
              <a:rPr lang="nb-NO" altLang="nb-NO" sz="1600" b="1" dirty="0" err="1"/>
              <a:t>p.o</a:t>
            </a:r>
            <a:r>
              <a:rPr lang="nb-NO" altLang="nb-NO" sz="1600" b="1" dirty="0"/>
              <a:t> .</a:t>
            </a:r>
            <a:endParaRPr lang="nb-NO" altLang="nb-NO" sz="1600" b="1" dirty="0">
              <a:cs typeface="Arial"/>
            </a:endParaRPr>
          </a:p>
          <a:p>
            <a:pPr lvl="1" eaLnBrk="1" hangingPunct="1">
              <a:buNone/>
            </a:pPr>
            <a:endParaRPr lang="nb-NO" altLang="nb-NO" sz="1200" dirty="0">
              <a:cs typeface="Arial"/>
            </a:endParaRPr>
          </a:p>
          <a:p>
            <a:pPr lvl="1" eaLnBrk="1" hangingPunct="1">
              <a:buFontTx/>
              <a:buChar char="–"/>
            </a:pPr>
            <a:endParaRPr lang="nb-NO" altLang="nb-NO" sz="1200" dirty="0">
              <a:cs typeface="Arial"/>
            </a:endParaRPr>
          </a:p>
          <a:p>
            <a:pPr eaLnBrk="1" hangingPunct="1"/>
            <a:endParaRPr lang="nb-NO" altLang="nb-NO" b="1" dirty="0"/>
          </a:p>
          <a:p>
            <a:pPr eaLnBrk="1" hangingPunct="1"/>
            <a:endParaRPr lang="nb-NO" altLang="nb-NO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C5D44-CF26-4F98-B511-7D2AE7986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FCDE-1D86-4232-BDCE-1D01A0C444A9}" type="slidenum">
              <a:rPr lang="nb-NO" altLang="nb-NO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A00D7C7-97CF-4A99-A5C4-04E708ACE4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387" y="1229365"/>
            <a:ext cx="7010400" cy="457200"/>
          </a:xfrm>
        </p:spPr>
        <p:txBody>
          <a:bodyPr/>
          <a:lstStyle/>
          <a:p>
            <a:pPr eaLnBrk="1" hangingPunct="1"/>
            <a:r>
              <a:rPr lang="nb-NO" altLang="nb-NO" dirty="0"/>
              <a:t>Bevisstløs pasient – tilkall 113      </a:t>
            </a:r>
            <a:r>
              <a:rPr lang="nb-NO" altLang="nb-NO" sz="1200" dirty="0"/>
              <a:t>dersom ikke annet avklart</a:t>
            </a:r>
            <a:endParaRPr lang="nb-NO" altLang="nb-NO" sz="1200" dirty="0">
              <a:cs typeface="Arial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A5682F1-4C49-481D-BDBD-868FFC701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615" y="1726495"/>
            <a:ext cx="8656770" cy="248227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nb-NO" altLang="nb-NO" sz="1600" dirty="0">
                <a:cs typeface="Arial"/>
              </a:rPr>
              <a:t>10 s: puster pas, hvis ja --&gt; stabilt sideleie. Hvis nei --&gt; HLR e/retningslinjer</a:t>
            </a:r>
          </a:p>
          <a:p>
            <a:pPr>
              <a:lnSpc>
                <a:spcPct val="150000"/>
              </a:lnSpc>
            </a:pPr>
            <a:r>
              <a:rPr lang="nb-NO" altLang="nb-NO" sz="1600" dirty="0">
                <a:cs typeface="Arial"/>
              </a:rPr>
              <a:t>Følg råd fra AMK/legevaktslege på </a:t>
            </a:r>
            <a:r>
              <a:rPr lang="nb-NO" altLang="nb-NO" sz="1600" dirty="0" err="1">
                <a:cs typeface="Arial"/>
              </a:rPr>
              <a:t>tlf</a:t>
            </a:r>
            <a:r>
              <a:rPr lang="nb-NO" altLang="nb-NO" sz="1600" dirty="0">
                <a:cs typeface="Arial"/>
              </a:rPr>
              <a:t> fram til de er kommet fram</a:t>
            </a:r>
          </a:p>
          <a:p>
            <a:pPr>
              <a:lnSpc>
                <a:spcPct val="150000"/>
              </a:lnSpc>
            </a:pPr>
            <a:r>
              <a:rPr lang="nb-NO" altLang="nb-NO" sz="1600" dirty="0">
                <a:cs typeface="Arial"/>
              </a:rPr>
              <a:t>Ta målinger + glukose og vurder diagnoser </a:t>
            </a:r>
          </a:p>
          <a:p>
            <a:pPr>
              <a:lnSpc>
                <a:spcPct val="150000"/>
              </a:lnSpc>
            </a:pPr>
            <a:r>
              <a:rPr lang="nb-NO" altLang="nb-NO" sz="1600" dirty="0">
                <a:cs typeface="Arial"/>
              </a:rPr>
              <a:t>Finn fram journal, med liste, NEWS2 ark, </a:t>
            </a:r>
            <a:r>
              <a:rPr lang="nb-NO" altLang="nb-NO" sz="1600" dirty="0" err="1">
                <a:cs typeface="Arial"/>
              </a:rPr>
              <a:t>print</a:t>
            </a:r>
            <a:r>
              <a:rPr lang="nb-NO" altLang="nb-NO" sz="1600" dirty="0">
                <a:cs typeface="Arial"/>
              </a:rPr>
              <a:t> nyeste legekonsultasjoner til legevaktslege</a:t>
            </a:r>
          </a:p>
          <a:p>
            <a:pPr>
              <a:lnSpc>
                <a:spcPct val="150000"/>
              </a:lnSpc>
            </a:pPr>
            <a:r>
              <a:rPr lang="nb-NO" altLang="nb-NO" sz="1600" dirty="0">
                <a:cs typeface="Arial"/>
              </a:rPr>
              <a:t>Vurder behov for </a:t>
            </a:r>
            <a:r>
              <a:rPr lang="nb-NO" altLang="nb-NO" sz="1600" dirty="0" err="1">
                <a:cs typeface="Arial"/>
              </a:rPr>
              <a:t>i.v</a:t>
            </a:r>
            <a:r>
              <a:rPr lang="nb-NO" altLang="nb-NO" sz="1600" dirty="0">
                <a:cs typeface="Arial"/>
              </a:rPr>
              <a:t> tilgang</a:t>
            </a:r>
          </a:p>
          <a:p>
            <a:pPr marL="0" indent="0">
              <a:lnSpc>
                <a:spcPct val="150000"/>
              </a:lnSpc>
              <a:buNone/>
            </a:pPr>
            <a:endParaRPr lang="nb-NO" altLang="nb-NO" sz="1600" dirty="0">
              <a:cs typeface="Arial"/>
            </a:endParaRPr>
          </a:p>
          <a:p>
            <a:pPr marL="0" indent="0">
              <a:lnSpc>
                <a:spcPct val="150000"/>
              </a:lnSpc>
              <a:buNone/>
            </a:pPr>
            <a:endParaRPr lang="nb-NO" altLang="nb-NO" dirty="0">
              <a:cs typeface="Arial"/>
            </a:endParaRPr>
          </a:p>
          <a:p>
            <a:pPr lvl="1"/>
            <a:endParaRPr lang="nb-NO" dirty="0">
              <a:cs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41A50F-DE60-410B-80CD-41C1D4CC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FCDE-1D86-4232-BDCE-1D01A0C444A9}" type="slidenum">
              <a:rPr lang="nb-NO" altLang="nb-NO"/>
              <a:pPr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30E918-F74E-47E1-8FA0-138074C41AD1}"/>
              </a:ext>
            </a:extLst>
          </p:cNvPr>
          <p:cNvSpPr txBox="1"/>
          <p:nvPr/>
        </p:nvSpPr>
        <p:spPr>
          <a:xfrm>
            <a:off x="503387" y="4412706"/>
            <a:ext cx="761538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b="1" dirty="0">
                <a:latin typeface="Arial"/>
                <a:cs typeface="Times"/>
              </a:rPr>
              <a:t>HLR minus og sykehus minus</a:t>
            </a:r>
            <a:endParaRPr lang="en-US" dirty="0"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FEBDB-BEE9-40C1-B1DF-BACF0A42ED46}"/>
              </a:ext>
            </a:extLst>
          </p:cNvPr>
          <p:cNvSpPr txBox="1"/>
          <p:nvPr/>
        </p:nvSpPr>
        <p:spPr>
          <a:xfrm>
            <a:off x="243615" y="4914301"/>
            <a:ext cx="8134926" cy="17666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r>
              <a:rPr lang="nb-NO" sz="1600" dirty="0">
                <a:latin typeface="Arial"/>
                <a:cs typeface="Times"/>
              </a:rPr>
              <a:t>Konferer med lege om oppstart "Livets Siste Dager" dersom ikke allerede vurdert</a:t>
            </a:r>
            <a:endParaRPr lang="en-US" dirty="0"/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Font typeface="Arial"/>
              <a:buChar char="•"/>
            </a:pPr>
            <a:r>
              <a:rPr lang="nb-NO" sz="1600" dirty="0">
                <a:latin typeface="Arial"/>
                <a:cs typeface="Times"/>
              </a:rPr>
              <a:t>Noen tilstander skal vurderes for sykehusinnleggelse til tross HLR/sykehus minus</a:t>
            </a:r>
            <a:endParaRPr lang="nb-NO" dirty="0"/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nb-NO" sz="1600" dirty="0">
                <a:latin typeface="Arial"/>
                <a:cs typeface="Arial"/>
              </a:rPr>
              <a:t>Ustabile frakturer som trenger operasjon for adekvat smertelindring</a:t>
            </a:r>
            <a:endParaRPr lang="nb-NO" sz="1600" dirty="0">
              <a:latin typeface="Arial"/>
              <a:cs typeface="Times"/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nb-NO" sz="1600" dirty="0" err="1">
                <a:latin typeface="Arial"/>
                <a:cs typeface="Times"/>
              </a:rPr>
              <a:t>Ileus</a:t>
            </a:r>
            <a:r>
              <a:rPr lang="nb-NO" sz="1600" dirty="0">
                <a:latin typeface="Arial"/>
                <a:cs typeface="Times"/>
              </a:rPr>
              <a:t> med oppkast/smerte: ventrikkelsonde?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•"/>
            </a:pPr>
            <a:r>
              <a:rPr lang="nb-NO" sz="1600" dirty="0">
                <a:latin typeface="Arial"/>
                <a:cs typeface="Times"/>
              </a:rPr>
              <a:t>Store blødninger som ikke fører til umiddelbar død</a:t>
            </a:r>
            <a:endParaRPr lang="en-US" sz="1600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ELSE_OG_SOSIAL">
  <a:themeElements>
    <a:clrScheme name="HELSE_OG_SOSI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LSE_OG_SOS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ELSE_OG_SOSI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SE_OG_SOSI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SE_OG_SOSI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SE_OG_SOSI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SE_OG_SOSI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LSE_OG_SOSI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SE_OG_SOSI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SE_OG_SOSI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SE_OG_SOSI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SE_OG_SOSI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SE_OG_SOSI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LSE_OG_SOSI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52132C563EF5D40ACC01366AB4933DD" ma:contentTypeVersion="12" ma:contentTypeDescription="Opprett et nytt dokument." ma:contentTypeScope="" ma:versionID="c00cdd55e5f94a0124a65605778ee715">
  <xsd:schema xmlns:xsd="http://www.w3.org/2001/XMLSchema" xmlns:xs="http://www.w3.org/2001/XMLSchema" xmlns:p="http://schemas.microsoft.com/office/2006/metadata/properties" xmlns:ns2="e141c546-45d8-4ece-9d16-778ac839324d" xmlns:ns3="c54fc5bf-2bd7-4e5e-9d47-60fada190e8c" targetNamespace="http://schemas.microsoft.com/office/2006/metadata/properties" ma:root="true" ma:fieldsID="f329e82c23bf5b837bafe932a9e06016" ns2:_="" ns3:_="">
    <xsd:import namespace="e141c546-45d8-4ece-9d16-778ac839324d"/>
    <xsd:import namespace="c54fc5bf-2bd7-4e5e-9d47-60fada190e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41c546-45d8-4ece-9d16-778ac83932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4fc5bf-2bd7-4e5e-9d47-60fada190e8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53BDC6-3F04-4383-8A56-8AA8D43A01F9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7F706FA3-EB9F-4A55-9A08-CEB5851930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536E29-D8D8-430E-9DC2-E6C2E977B2B7}">
  <ds:schemaRefs>
    <ds:schemaRef ds:uri="c54fc5bf-2bd7-4e5e-9d47-60fada190e8c"/>
    <ds:schemaRef ds:uri="e141c546-45d8-4ece-9d16-778ac839324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HELSE_OG_SOSIAL</Template>
  <TotalTime>69</TotalTime>
  <Words>1126</Words>
  <Application>Microsoft Office PowerPoint</Application>
  <PresentationFormat>Skjermfremvisning (4:3)</PresentationFormat>
  <Paragraphs>164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5" baseType="lpstr">
      <vt:lpstr>Arial</vt:lpstr>
      <vt:lpstr>Times</vt:lpstr>
      <vt:lpstr>HELSE_OG_SOSIAL</vt:lpstr>
      <vt:lpstr>Akuttsekk    </vt:lpstr>
      <vt:lpstr>Mistanke om overdose OPIODER</vt:lpstr>
      <vt:lpstr>Mistanke om overdose SEDATIVA</vt:lpstr>
      <vt:lpstr>KOMA OG DIABETES</vt:lpstr>
      <vt:lpstr>LUNGEØDEM</vt:lpstr>
      <vt:lpstr>ANGINA</vt:lpstr>
      <vt:lpstr>EPILEPSI – status epilepticus</vt:lpstr>
      <vt:lpstr>ANAFYLAKSI akutt alvorlig allergisk reaksjon</vt:lpstr>
      <vt:lpstr>Bevisstløs pasient – tilkall 113      dersom ikke annet avklart</vt:lpstr>
      <vt:lpstr>"I vrangstrupen"</vt:lpstr>
      <vt:lpstr>PowerPoint-presentasjon</vt:lpstr>
      <vt:lpstr>PowerPoint-presentasjon</vt:lpstr>
    </vt:vector>
  </TitlesOfParts>
  <Company>Kristiansand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”Når livet står på spill”</dc:title>
  <dc:creator>margaret.heald</dc:creator>
  <cp:lastModifiedBy>Helene Martine Løvland</cp:lastModifiedBy>
  <cp:revision>1</cp:revision>
  <cp:lastPrinted>2018-11-14T12:53:26Z</cp:lastPrinted>
  <dcterms:created xsi:type="dcterms:W3CDTF">2010-05-26T08:34:49Z</dcterms:created>
  <dcterms:modified xsi:type="dcterms:W3CDTF">2023-08-01T12:27:47Z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0x010100687D23AE9368B745B5759544B528CED9</vt:lpwstr>
  </property>
  <property fmtid="{D5CDD505-2E9C-101B-9397-08002B2CF9AE}" pid="3" name="display_urn:schemas-microsoft-com:office:office#Editor">
    <vt:lpwstr>Sissel Høgeli</vt:lpwstr>
  </property>
  <property fmtid="{D5CDD505-2E9C-101B-9397-08002B2CF9AE}" pid="4" name="Order">
    <vt:lpwstr>144500.000000000</vt:lpwstr>
  </property>
  <property fmtid="{D5CDD505-2E9C-101B-9397-08002B2CF9AE}" pid="5" name="display_urn:schemas-microsoft-com:office:office#Author">
    <vt:lpwstr>Sissel Høgeli</vt:lpwstr>
  </property>
</Properties>
</file>