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omments/modernComment_106_E3769FA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841" r:id="rId5"/>
    <p:sldMasterId id="2147483837" r:id="rId6"/>
    <p:sldMasterId id="2147483815" r:id="rId7"/>
    <p:sldMasterId id="2147483648" r:id="rId8"/>
    <p:sldMasterId id="2147483782" r:id="rId9"/>
    <p:sldMasterId id="2147483833" r:id="rId10"/>
    <p:sldMasterId id="2147483847" r:id="rId11"/>
    <p:sldMasterId id="2147483804" r:id="rId12"/>
    <p:sldMasterId id="2147483864" r:id="rId13"/>
  </p:sldMasterIdLst>
  <p:notesMasterIdLst>
    <p:notesMasterId r:id="rId16"/>
  </p:notesMasterIdLst>
  <p:sldIdLst>
    <p:sldId id="280" r:id="rId14"/>
    <p:sldId id="262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12E91B-8091-01E5-C00F-A5DB6E0D43E0}" name="Anne Gerd Lauvsland" initials="AL" userId="S::anne.gerd.lauvsland@kristiansand.kommune.no::2c1e1404-7487-487f-ac3e-0832a60a8caa" providerId="AD"/>
  <p188:author id="{EE2AE2C6-506E-0078-2B69-7D06D9E153B5}" name="Ellen Kristin Torgersen" initials="ET" userId="S::ellen.kristin.torgersen@kristiansand.kommune.no::6edef39d-71b3-487d-a163-f7e7eac48c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A03"/>
    <a:srgbClr val="005198"/>
    <a:srgbClr val="B5F31B"/>
    <a:srgbClr val="004EA8"/>
    <a:srgbClr val="008AD8"/>
    <a:srgbClr val="005197"/>
    <a:srgbClr val="69B3E8"/>
    <a:srgbClr val="64A70A"/>
    <a:srgbClr val="008522"/>
    <a:srgbClr val="00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62192-0B7D-401A-9B37-1724830EF2B2}" v="13" dt="2025-01-06T12:02:32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microsoft.com/office/2018/10/relationships/authors" Target="authors.xml"/></Relationships>
</file>

<file path=ppt/comments/modernComment_106_E3769F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992845-53B6-4001-BD0D-A2F92319A7B7}" authorId="{EE2AE2C6-506E-0078-2B69-7D06D9E153B5}" created="2024-11-28T14:04:38.9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16202153" sldId="262"/>
      <ac:spMk id="7" creationId="{99094270-4E46-F882-ECA0-1B61E2988E26}"/>
      <ac:txMk cp="69" len="89">
        <ac:context len="159" hash="649815966"/>
      </ac:txMk>
    </ac:txMkLst>
    <p188:pos x="3234905" y="2357886"/>
    <p188:txBody>
      <a:bodyPr/>
      <a:lstStyle/>
      <a:p>
        <a:r>
          <a:rPr lang="nb-NO"/>
          <a:t>Brede i et samarbeid med kommunalsjefer - lage opplegg - felles styringssignaler </a:t>
        </a:r>
      </a:p>
    </p188:txBody>
  </p188:cm>
  <p188:cm id="{4CF8A340-98C0-4246-8CB9-1B397882137B}" authorId="{EE2AE2C6-506E-0078-2B69-7D06D9E153B5}" created="2024-11-28T14:13:32.6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16202153" sldId="262"/>
      <ac:spMk id="8" creationId="{3D3AB7E4-7879-4DC6-F387-D103E0C4CA65}"/>
      <ac:txMk cp="6">
        <ac:context len="44" hash="2772525100"/>
      </ac:txMk>
    </ac:txMkLst>
    <p188:pos x="2444150" y="718867"/>
    <p188:replyLst>
      <p188:reply id="{5FFD12CD-598A-422A-BBFE-DB4070F19483}" authorId="{8012E91B-8091-01E5-C00F-A5DB6E0D43E0}" created="2024-12-04T10:01:44.630">
        <p188:txBody>
          <a:bodyPr/>
          <a:lstStyle/>
          <a:p>
            <a:r>
              <a:rPr lang="no-NO"/>
              <a:t>Står ikke noe i oversikten jeg har fått fra Trine Marit om utvidet ledermøte i april</a:t>
            </a:r>
          </a:p>
        </p188:txBody>
      </p188:reply>
    </p188:replyLst>
    <p188:txBody>
      <a:bodyPr/>
      <a:lstStyle/>
      <a:p>
        <a:r>
          <a:rPr lang="nb-NO"/>
          <a:t>[@Anne Gerd Lauvsland] Er dette noe som er avlyst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06.01.2025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B89688-5FDF-F048-9C5C-DAEE140A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gress, utendørs, pattedyr&#10;&#10;Automatisk generert beskrivelse">
            <a:extLst>
              <a:ext uri="{FF2B5EF4-FFF2-40B4-BE49-F238E27FC236}">
                <a16:creationId xmlns:a16="http://schemas.microsoft.com/office/drawing/2014/main" id="{2CDAF5FD-ED5B-204A-A7E5-DEAA31B54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47A1301-48A6-EA4B-9B8D-9A7E015BA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6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5B5C4A-5059-6149-80B7-B23E2470E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47B837E9-674C-5E4D-9D2A-C9BAB888B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61074" cy="33940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1CA942DC-BC7F-6947-B1CB-5A3255AE74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30700"/>
            <a:ext cx="4460240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5BAC0CBE-17BA-B442-A201-1E94C71A4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59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6E591-03BD-8F71-B6EA-B9BDC81C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5F2E9-D64A-422F-9D09-0D62ABD65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4726F7-F9C4-EDE0-3399-AE3B0599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D1FE9B-43EF-50A5-2C92-48E775FE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8A1AC0-0509-6482-6937-F9317F3D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362292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A28C8-530A-E125-69B7-91C31AA7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6E2E4-9E57-2F3A-3C0D-82D05927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5CF726-50F4-AC7B-C0DE-653ACE46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7C60CD-F7D0-57BC-B136-A4A17FA0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78122B-084D-41DC-2010-2FF09B07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2198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068600-FF4F-534A-9196-253A608B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192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8F8C-94D5-BB77-927F-BCE3EC32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203A5-43A0-B040-7BD3-D812B3613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045969-8EB7-1F35-5181-A18A82B2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D59232-146C-C98F-14FA-404F5945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358D73-FD1A-FF51-40CB-5657B91B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7815417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716FD5-BA43-8C3C-DF66-5AEDF24A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13B9A2-565F-0599-F716-1BD11A584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374CE8-E50A-BCB5-0F7A-661E1CF38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336CE6-6673-611A-8446-F438F681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55C829-5905-B541-A0F2-23B2E02B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001181-C8A9-28CC-723D-F7788C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8618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36ACE4-BC38-2446-53C8-CB40F4E3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438611-18D4-3E60-3050-E7CBC5D5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761F88-E403-1E81-7079-0443C1A1C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600DF5-ADF6-2496-B52F-3BA65F2EF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C82272C-B037-BCEC-2CED-A5F999233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B5A12B4-5DD7-1BA8-D98F-6CF5D74F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E91F34-71E4-6BC0-9195-22A91814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A9A8D78-C198-4704-FA34-B4EA97F5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99070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7FAC56-85D4-25AF-BBFC-011B3602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FFA7FB3-CCFE-5621-59AB-CDB3840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DBF312B-56AF-AD53-1008-706FCA5A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D7B7E0-1837-878C-70F0-01728EEF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52092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B48399-3AC1-0199-887A-7C714543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4FDC7A-ED4D-D996-A1BD-88F69BD6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FE12C6-DA2C-984B-6B26-AF11C0E5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580573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9F90E-35EB-1B06-5CF4-FB2DB562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68F79-FA9C-6D2F-14CE-FE9140C2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5C8F9E-0650-A00E-EA5C-AFED15AC7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21F7D41-A2A8-6050-F2D1-33DF368F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3B409B-B7E9-1FF1-7527-E6C5BE92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380594-82E1-79ED-C291-E8C538E4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39117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42961-442A-EE37-25F6-EEF6E23C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2B056DA-75C9-8920-A919-F30AE1334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DE3FD3-46C4-ECAD-F481-7A07ED2B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2FBEAF8-13E5-BEA3-004B-F89288E4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66B3C8-FDE7-3CC3-8C75-A22216F2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74123A-8078-3562-73AC-80FDD00F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665617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91E00-4449-8EC1-EDA0-CF0E569F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9F1CBA5-2F7D-B1F2-1C5F-3670E9200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E8402D-F986-6832-3BB3-B67563E6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4632EF-938A-0285-A6AB-43EC9906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3CFE71-353E-F7E8-AF6F-1A1782AC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813316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14B9A2-93CF-603C-07B6-EBD6C6ABE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F066D53-9DF2-F951-8252-CD60DE8FB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859F84-14DE-974D-E76A-4683E287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A080D9-5E43-FE0A-4D10-CD6495B6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EA9968-FFB3-D717-DBA0-898A2AAC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99132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9BDF37-417D-BA45-A8E5-6FB2DFE5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65683D-7068-2243-8005-3B9E5BC83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715" r:id="rId3"/>
    <p:sldLayoutId id="214748386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F88129B-34A4-4060-D8B8-CEE32505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DF1142-4D8D-52F3-006D-3F6A123A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DB50D5-BB6E-F165-970B-D419F587D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BD57-DFBD-42D1-92F0-DC701C3C477B}" type="datetimeFigureOut">
              <a:rPr lang="no-NO" smtClean="0"/>
              <a:t>06.01.2025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A1E8FB-0987-DECD-8539-5A1C548B3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26C0D9-C1B2-BB97-D083-2239C68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AA8D-491C-4DA2-81A0-69B40A54FC83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0667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o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44" r:id="rId3"/>
    <p:sldLayoutId id="2147483862" r:id="rId4"/>
    <p:sldLayoutId id="2147483851" r:id="rId5"/>
    <p:sldLayoutId id="214748385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ansand.extend.no/cgi-bin/document.pl?pid=nyekristiansand&amp;DocumentID=498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6" Type="http://schemas.openxmlformats.org/officeDocument/2006/relationships/hyperlink" Target="https://kristiansand.extend.no/cgi-bin/document.pl?pid=nyekristiansand&amp;DocumentID=13411&amp;UnitID=1209" TargetMode="External"/><Relationship Id="rId5" Type="http://schemas.openxmlformats.org/officeDocument/2006/relationships/hyperlink" Target="https://kristiansand.extend.no/cgi-bin/document.pl?pid=nyekristiansand&amp;DocumentID=13411" TargetMode="External"/><Relationship Id="rId4" Type="http://schemas.openxmlformats.org/officeDocument/2006/relationships/hyperlink" Target="https://kristiansand.extend.no/cgi-bin/document.pl?pid=nyekristiansand&amp;DocumentID=4984&amp;UnitID=12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ansand.extend.no/cgi-bin/document.pl?pid=nyekristiansand&amp;DocumentID=13411&amp;UnitID=1209" TargetMode="External"/><Relationship Id="rId7" Type="http://schemas.openxmlformats.org/officeDocument/2006/relationships/image" Target="../media/image17.png"/><Relationship Id="rId2" Type="http://schemas.microsoft.com/office/2018/10/relationships/comments" Target="../comments/modernComment_106_E3769FA9.xml"/><Relationship Id="rId1" Type="http://schemas.openxmlformats.org/officeDocument/2006/relationships/slideLayout" Target="../slideLayouts/slideLayout64.xml"/><Relationship Id="rId6" Type="http://schemas.openxmlformats.org/officeDocument/2006/relationships/hyperlink" Target="https://krikom.sharepoint.com/sites/ARB10448/Delte%20dokumenter/Forms/AllItems.aspx?id=%2Fsites%2FARB10448%2FDelte%20dokumenter%2F%C3%85rshjul%2F%C3%85rshjul%202023%2FVedtatt%20%C3%A5rshjul%20for%20temadel%20i%20helseutvalget%202023%2Epdf&amp;parent=%2Fsites%2FARB10448%2FDelte%20dokumenter%2F%C3%85rshjul%2F%C3%85rshjul%202023" TargetMode="External"/><Relationship Id="rId5" Type="http://schemas.openxmlformats.org/officeDocument/2006/relationships/hyperlink" Target="https://kristiansand.extend.no/cgi-bin/document.pl?pid=nyekristiansand&amp;DocumentID=8400&amp;UnitID=1269" TargetMode="External"/><Relationship Id="rId4" Type="http://schemas.openxmlformats.org/officeDocument/2006/relationships/hyperlink" Target="https://kristiansand.extend.no/cgi-bin/document.pl?pid=nyekristiansand&amp;DocumentID=134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42E4EFB8-842D-7948-372D-B7C79385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18" y="2080807"/>
            <a:ext cx="3058933" cy="2572119"/>
          </a:xfrm>
          <a:prstGeom prst="rect">
            <a:avLst/>
          </a:prstGeom>
        </p:spPr>
      </p:pic>
      <p:sp>
        <p:nvSpPr>
          <p:cNvPr id="5" name="Snakkeboble: rektangel 4">
            <a:extLst>
              <a:ext uri="{FF2B5EF4-FFF2-40B4-BE49-F238E27FC236}">
                <a16:creationId xmlns:a16="http://schemas.microsoft.com/office/drawing/2014/main" id="{229176AB-42DD-85EE-9772-D0B7C0CFE133}"/>
              </a:ext>
            </a:extLst>
          </p:cNvPr>
          <p:cNvSpPr/>
          <p:nvPr/>
        </p:nvSpPr>
        <p:spPr>
          <a:xfrm rot="10800000" flipH="1" flipV="1">
            <a:off x="5519240" y="284479"/>
            <a:ext cx="1420039" cy="1280161"/>
          </a:xfrm>
          <a:prstGeom prst="wedgeRectCallout">
            <a:avLst>
              <a:gd name="adj1" fmla="val -9873"/>
              <a:gd name="adj2" fmla="val 81444"/>
            </a:avLst>
          </a:prstGeom>
          <a:noFill/>
          <a:ln w="3492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>
                <a:latin typeface="Calibri" panose="020F0502020204030204"/>
              </a:rPr>
              <a:t>Oppfølging av vedtatt budsjett/a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rbeid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virksomhetsplaner</a:t>
            </a:r>
            <a:endParaRPr lang="nb-NO" sz="1000">
              <a:latin typeface="Calibri" panose="020F0502020204030204"/>
              <a:cs typeface="Calibri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>
                <a:latin typeface="Calibri" panose="020F0502020204030204"/>
              </a:rPr>
              <a:t>Ledelsens gjennomgang i kommunalsjefsområdene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>
                <a:latin typeface="Calibri" panose="020F0502020204030204"/>
              </a:rPr>
              <a:t> </a:t>
            </a:r>
            <a:endParaRPr kumimoji="0" lang="no-NO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0FCF3AF4-41AE-0A52-E8A2-B1713DC50ADF}"/>
              </a:ext>
            </a:extLst>
          </p:cNvPr>
          <p:cNvSpPr/>
          <p:nvPr/>
        </p:nvSpPr>
        <p:spPr>
          <a:xfrm>
            <a:off x="7288627" y="55756"/>
            <a:ext cx="1420039" cy="2291204"/>
          </a:xfrm>
          <a:prstGeom prst="wedgeRectCallout">
            <a:avLst>
              <a:gd name="adj1" fmla="val -75757"/>
              <a:gd name="adj2" fmla="val 44449"/>
            </a:avLst>
          </a:prstGeom>
          <a:noFill/>
          <a:ln w="34925" cap="flat" cmpd="sng" algn="ctr">
            <a:solidFill>
              <a:srgbClr val="53BDD8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Februar: 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err="1">
                <a:latin typeface="Calibri" panose="020F0502020204030204"/>
              </a:rPr>
              <a:t>Årssamtaler</a:t>
            </a:r>
            <a:r>
              <a:rPr lang="nb-NO" sz="1000" dirty="0">
                <a:latin typeface="Calibri" panose="020F0502020204030204"/>
              </a:rPr>
              <a:t> direktør og kommunalsjefer: 10, 12, 13.02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latin typeface="Calibri" panose="020F0502020204030204"/>
                <a:cs typeface="Calibri"/>
              </a:rPr>
              <a:t>Direktør og kommunedirektør 25/26.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latin typeface="Calibri" panose="020F0502020204030204"/>
              </a:rPr>
              <a:t>Oppfølging av vedtatt budsjett til politisk behandling</a:t>
            </a:r>
            <a:r>
              <a:rPr lang="nb-NO" sz="1000" dirty="0">
                <a:latin typeface="Calibri" panose="020F0502020204030204"/>
                <a:cs typeface="Calibri"/>
              </a:rPr>
              <a:t>.</a:t>
            </a:r>
            <a:endParaRPr lang="nb-NO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Perioderapportering</a:t>
            </a: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frist for </a:t>
            </a:r>
            <a:r>
              <a:rPr kumimoji="0" lang="nb-NO" sz="1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avd.leder</a:t>
            </a: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  <a:r>
              <a:rPr lang="nb-NO" sz="1000" dirty="0">
                <a:latin typeface="Calibri" panose="020F0502020204030204"/>
              </a:rPr>
              <a:t>4.02</a:t>
            </a: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nb-NO" sz="1000" dirty="0">
                <a:latin typeface="Calibri" panose="020F0502020204030204"/>
              </a:rPr>
              <a:t>enhetsleder 06.02</a:t>
            </a:r>
            <a:endParaRPr lang="no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dirty="0">
                <a:latin typeface="Calibri" panose="020F0502020204030204"/>
              </a:rPr>
              <a:t>kommunalsjef</a:t>
            </a: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</a:t>
            </a:r>
            <a:r>
              <a:rPr lang="nb-NO" sz="1000" dirty="0">
                <a:latin typeface="Calibri" panose="020F0502020204030204"/>
              </a:rPr>
              <a:t>.02</a:t>
            </a:r>
            <a:r>
              <a:rPr kumimoji="0" lang="nb-NO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direktør </a:t>
            </a:r>
            <a:r>
              <a:rPr lang="nb-NO" sz="1000" dirty="0">
                <a:latin typeface="Calibri" panose="020F0502020204030204"/>
              </a:rPr>
              <a:t>14.02</a:t>
            </a:r>
            <a:endParaRPr lang="no-NO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99094270-4E46-F882-ECA0-1B61E2988E26}"/>
              </a:ext>
            </a:extLst>
          </p:cNvPr>
          <p:cNvSpPr/>
          <p:nvPr/>
        </p:nvSpPr>
        <p:spPr>
          <a:xfrm>
            <a:off x="8913759" y="1194817"/>
            <a:ext cx="1564640" cy="1152143"/>
          </a:xfrm>
          <a:prstGeom prst="wedgeRectCallout">
            <a:avLst>
              <a:gd name="adj1" fmla="val -147068"/>
              <a:gd name="adj2" fmla="val 87791"/>
            </a:avLst>
          </a:prstGeom>
          <a:noFill/>
          <a:ln w="34925" cap="flat" cmpd="sng" algn="ctr">
            <a:solidFill>
              <a:srgbClr val="4ADCD2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R="0" lvl="0" indent="0" algn="ctr" defTabSz="4445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>
                <a:latin typeface="Calibri" panose="020F0502020204030204"/>
              </a:rPr>
              <a:t>Mars: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 err="1">
                <a:solidFill>
                  <a:srgbClr val="0563C1"/>
                </a:solidFill>
                <a:latin typeface="Calibri" panose="020F0502020204030204"/>
                <a:hlinkClick r:id="rId4"/>
              </a:rPr>
              <a:t>Årsrapportering</a:t>
            </a:r>
            <a:r>
              <a:rPr lang="nb-NO" sz="1000" dirty="0">
                <a:latin typeface="Calibri" panose="020F0502020204030204"/>
                <a:hlinkClick r:id="rId4"/>
              </a:rPr>
              <a:t> </a:t>
            </a:r>
            <a:r>
              <a:rPr lang="nb-NO" sz="1000" dirty="0">
                <a:latin typeface="Calibri" panose="020F0502020204030204"/>
              </a:rPr>
              <a:t>frist 3. mars</a:t>
            </a:r>
            <a:endParaRPr lang="nb-NO" sz="1000" dirty="0">
              <a:latin typeface="Calibri" panose="020F0502020204030204"/>
              <a:cs typeface="Calibri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latin typeface="Calibri" panose="020F0502020204030204"/>
              </a:rPr>
              <a:t>Ledelsens gjennomgang</a:t>
            </a:r>
            <a:endParaRPr lang="nb-NO" sz="1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3D3AB7E4-7879-4DC6-F387-D103E0C4CA65}"/>
              </a:ext>
            </a:extLst>
          </p:cNvPr>
          <p:cNvSpPr/>
          <p:nvPr/>
        </p:nvSpPr>
        <p:spPr>
          <a:xfrm>
            <a:off x="8920741" y="2660904"/>
            <a:ext cx="1564640" cy="1152143"/>
          </a:xfrm>
          <a:prstGeom prst="wedgeRectCallout">
            <a:avLst>
              <a:gd name="adj1" fmla="val -142669"/>
              <a:gd name="adj2" fmla="val 12886"/>
            </a:avLst>
          </a:prstGeom>
          <a:noFill/>
          <a:ln w="34925" cap="flat" cmpd="sng" algn="ctr">
            <a:solidFill>
              <a:srgbClr val="42E0A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nb-NO" sz="1000" b="1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April:</a:t>
            </a:r>
            <a:endParaRPr lang="nb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Perioderapportering </a:t>
            </a:r>
            <a:r>
              <a:rPr lang="nb-NO" sz="1000" dirty="0">
                <a:latin typeface="Calibri" panose="020F0502020204030204"/>
              </a:rPr>
              <a:t>frist for </a:t>
            </a:r>
            <a:r>
              <a:rPr lang="nb-NO" sz="1000" dirty="0" err="1">
                <a:latin typeface="Calibri" panose="020F0502020204030204"/>
              </a:rPr>
              <a:t>avd.leder</a:t>
            </a:r>
            <a:r>
              <a:rPr lang="nb-NO" sz="1000" dirty="0">
                <a:latin typeface="Calibri" panose="020F0502020204030204"/>
              </a:rPr>
              <a:t> 02.04   Enhetsleder 04.04</a:t>
            </a:r>
            <a:endParaRPr lang="nb-NO" sz="1000" dirty="0">
              <a:latin typeface="Calibri" panose="020F0502020204030204"/>
              <a:cs typeface="Calibri"/>
            </a:endParaRPr>
          </a:p>
          <a:p>
            <a:pPr marL="0" marR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latin typeface="Calibri" panose="020F0502020204030204"/>
              </a:rPr>
              <a:t>kommunalsjef 09.04 og direktør 11.04</a:t>
            </a:r>
          </a:p>
          <a:p>
            <a:pPr marL="0" marR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C3F9A728-DABA-5D71-7279-D709F3A8A6CF}"/>
              </a:ext>
            </a:extLst>
          </p:cNvPr>
          <p:cNvSpPr/>
          <p:nvPr/>
        </p:nvSpPr>
        <p:spPr>
          <a:xfrm>
            <a:off x="8112234" y="4058949"/>
            <a:ext cx="1564640" cy="2673156"/>
          </a:xfrm>
          <a:prstGeom prst="wedgeRectCallout">
            <a:avLst>
              <a:gd name="adj1" fmla="val -93492"/>
              <a:gd name="adj2" fmla="val -48895"/>
            </a:avLst>
          </a:prstGeom>
          <a:noFill/>
          <a:ln w="34925" cap="flat" cmpd="sng" algn="ctr">
            <a:solidFill>
              <a:srgbClr val="39E37B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Mai: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dirty="0">
                <a:latin typeface="Calibri" panose="020F0502020204030204"/>
              </a:rPr>
              <a:t>Presentasjon av årsrapport i </a:t>
            </a:r>
            <a:r>
              <a:rPr lang="nb-NO" sz="1000" dirty="0">
                <a:latin typeface="Calibri" panose="020F0502020204030204"/>
                <a:hlinkClick r:id="rId5"/>
              </a:rPr>
              <a:t>helseutvalget</a:t>
            </a:r>
            <a:r>
              <a:rPr lang="nb-NO" sz="1000" dirty="0">
                <a:latin typeface="Calibri" panose="020F0502020204030204"/>
                <a:hlinkClick r:id="rId6"/>
              </a:rPr>
              <a:t> </a:t>
            </a:r>
            <a:r>
              <a:rPr lang="nb-NO" sz="1000" dirty="0">
                <a:latin typeface="Calibri" panose="020F0502020204030204"/>
              </a:rPr>
              <a:t>13.05</a:t>
            </a:r>
            <a:endParaRPr lang="nb-NO" sz="1000" b="1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1. tertialrapportering: </a:t>
            </a:r>
            <a:r>
              <a:rPr lang="nb-NO" sz="1000" dirty="0" err="1">
                <a:latin typeface="Calibri" panose="020F0502020204030204"/>
              </a:rPr>
              <a:t>Avd.ledere</a:t>
            </a:r>
            <a:r>
              <a:rPr lang="nb-NO" sz="1000" dirty="0">
                <a:latin typeface="Calibri" panose="020F0502020204030204"/>
              </a:rPr>
              <a:t> 02.05 Enhetsledere 06.05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Kommunalsjefer 12.05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Direktør 15.05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endParaRPr lang="nb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Styringsdialogmøter</a:t>
            </a:r>
            <a:r>
              <a:rPr lang="nb-NO" sz="1000" dirty="0">
                <a:latin typeface="Calibri" panose="020F0502020204030204"/>
              </a:rPr>
              <a:t> mellom direktør og kommunalsjefer 12., 13. og 14.05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Styringsdialogmøte mellom </a:t>
            </a:r>
            <a:r>
              <a:rPr lang="nb-NO" sz="1000" dirty="0" err="1">
                <a:latin typeface="Calibri" panose="020F0502020204030204"/>
              </a:rPr>
              <a:t>kommunedir</a:t>
            </a:r>
            <a:r>
              <a:rPr lang="nb-NO" sz="1000" dirty="0">
                <a:latin typeface="Calibri" panose="020F0502020204030204"/>
              </a:rPr>
              <a:t>. og direktør: 20 eller 21.05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endParaRPr lang="nb-NO" sz="1000" dirty="0">
              <a:latin typeface="Calibri" panose="020F0502020204030204"/>
            </a:endParaRP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F6FD4ACD-FFAD-075B-E36D-93CA91C1A518}"/>
              </a:ext>
            </a:extLst>
          </p:cNvPr>
          <p:cNvSpPr/>
          <p:nvPr/>
        </p:nvSpPr>
        <p:spPr>
          <a:xfrm>
            <a:off x="6518729" y="5178552"/>
            <a:ext cx="1304036" cy="1286256"/>
          </a:xfrm>
          <a:prstGeom prst="wedgeRectCallout">
            <a:avLst>
              <a:gd name="adj1" fmla="val -33438"/>
              <a:gd name="adj2" fmla="val -97189"/>
            </a:avLst>
          </a:prstGeom>
          <a:noFill/>
          <a:ln w="34925" cap="flat" cmpd="sng" algn="ctr">
            <a:solidFill>
              <a:srgbClr val="30E845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Juni</a:t>
            </a:r>
            <a:endParaRPr lang="nb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Behandling av 1. tertial i </a:t>
            </a:r>
            <a:r>
              <a:rPr lang="nb-NO" sz="1000" dirty="0">
                <a:latin typeface="Calibri" panose="020F0502020204030204"/>
                <a:hlinkClick r:id="rId5"/>
              </a:rPr>
              <a:t>helseutvalget </a:t>
            </a:r>
            <a:r>
              <a:rPr lang="nb-NO" sz="1000" dirty="0">
                <a:latin typeface="Calibri" panose="020F0502020204030204"/>
              </a:rPr>
              <a:t>03.06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196F6B02-4B12-E31D-DFBB-EC2E3E6011AD}"/>
              </a:ext>
            </a:extLst>
          </p:cNvPr>
          <p:cNvSpPr/>
          <p:nvPr/>
        </p:nvSpPr>
        <p:spPr>
          <a:xfrm>
            <a:off x="4992701" y="5178552"/>
            <a:ext cx="932521" cy="1615440"/>
          </a:xfrm>
          <a:prstGeom prst="wedgeRectCallout">
            <a:avLst>
              <a:gd name="adj1" fmla="val 52350"/>
              <a:gd name="adj2" fmla="val -78990"/>
            </a:avLst>
          </a:prstGeom>
          <a:noFill/>
          <a:ln w="34925" cap="flat" cmpd="sng" algn="ctr">
            <a:solidFill>
              <a:srgbClr val="46EC27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>
                <a:latin typeface="Calibri" panose="020F0502020204030204"/>
              </a:rPr>
              <a:t>Juli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>
                <a:latin typeface="Calibri" panose="020F0502020204030204"/>
              </a:rPr>
              <a:t>Ferieavvikling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97D83007-63D4-A1C4-9075-056ABAAE74BA}"/>
              </a:ext>
            </a:extLst>
          </p:cNvPr>
          <p:cNvSpPr/>
          <p:nvPr/>
        </p:nvSpPr>
        <p:spPr>
          <a:xfrm rot="10800000" flipH="1" flipV="1">
            <a:off x="3082210" y="4761421"/>
            <a:ext cx="1316077" cy="1870702"/>
          </a:xfrm>
          <a:prstGeom prst="wedgeRectCallout">
            <a:avLst>
              <a:gd name="adj1" fmla="val 103309"/>
              <a:gd name="adj2" fmla="val -59672"/>
            </a:avLst>
          </a:prstGeom>
          <a:noFill/>
          <a:ln w="34925" cap="flat" cmpd="sng" algn="ctr">
            <a:solidFill>
              <a:srgbClr val="78F01D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>
                <a:latin typeface="Calibri" panose="020F0502020204030204"/>
              </a:rPr>
              <a:t>August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>
                <a:latin typeface="Calibri" panose="020F0502020204030204"/>
              </a:rPr>
              <a:t>Forberedelser til 2. tertial og sluttføring av rullering av økonomiplan 2025-2028</a:t>
            </a:r>
          </a:p>
        </p:txBody>
      </p:sp>
      <p:sp>
        <p:nvSpPr>
          <p:cNvPr id="13" name="Snakkeboble: rektangel 12">
            <a:extLst>
              <a:ext uri="{FF2B5EF4-FFF2-40B4-BE49-F238E27FC236}">
                <a16:creationId xmlns:a16="http://schemas.microsoft.com/office/drawing/2014/main" id="{802EC368-DF62-1B7E-55E7-5614D7FB8E4A}"/>
              </a:ext>
            </a:extLst>
          </p:cNvPr>
          <p:cNvSpPr/>
          <p:nvPr/>
        </p:nvSpPr>
        <p:spPr>
          <a:xfrm rot="10800000" flipH="1" flipV="1">
            <a:off x="1177356" y="2397760"/>
            <a:ext cx="1594717" cy="1505361"/>
          </a:xfrm>
          <a:prstGeom prst="wedgeRectCallout">
            <a:avLst>
              <a:gd name="adj1" fmla="val 165869"/>
              <a:gd name="adj2" fmla="val 15892"/>
            </a:avLst>
          </a:prstGeom>
          <a:noFill/>
          <a:ln w="34925" cap="flat" cmpd="sng" algn="ctr">
            <a:solidFill>
              <a:srgbClr val="F4FA0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Oktober:</a:t>
            </a:r>
            <a:endParaRPr lang="nb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Behandling av 2. tertial i </a:t>
            </a:r>
            <a:r>
              <a:rPr lang="nb-NO" sz="1000" dirty="0">
                <a:latin typeface="Calibri" panose="020F0502020204030204"/>
                <a:hlinkClick r:id="rId5"/>
              </a:rPr>
              <a:t>helseutvalget </a:t>
            </a:r>
            <a:r>
              <a:rPr lang="nb-NO" sz="1000" dirty="0">
                <a:latin typeface="Calibri" panose="020F0502020204030204"/>
              </a:rPr>
              <a:t>14.10</a:t>
            </a:r>
          </a:p>
        </p:txBody>
      </p:sp>
      <p:sp>
        <p:nvSpPr>
          <p:cNvPr id="14" name="Snakkeboble: rektangel 13">
            <a:extLst>
              <a:ext uri="{FF2B5EF4-FFF2-40B4-BE49-F238E27FC236}">
                <a16:creationId xmlns:a16="http://schemas.microsoft.com/office/drawing/2014/main" id="{F4C3658A-B67B-2F20-CC34-07D45FD795E5}"/>
              </a:ext>
            </a:extLst>
          </p:cNvPr>
          <p:cNvSpPr/>
          <p:nvPr/>
        </p:nvSpPr>
        <p:spPr>
          <a:xfrm rot="10800000" flipH="1" flipV="1">
            <a:off x="1899205" y="887349"/>
            <a:ext cx="1594716" cy="1354582"/>
          </a:xfrm>
          <a:prstGeom prst="wedgeRectCallout">
            <a:avLst>
              <a:gd name="adj1" fmla="val 124280"/>
              <a:gd name="adj2" fmla="val 88974"/>
            </a:avLst>
          </a:prstGeom>
          <a:noFill/>
          <a:ln w="3492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November: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Perioderapportering</a:t>
            </a:r>
            <a:r>
              <a:rPr lang="nb-NO" sz="1000" dirty="0">
                <a:latin typeface="Calibri" panose="020F0502020204030204"/>
              </a:rPr>
              <a:t> frister </a:t>
            </a:r>
            <a:r>
              <a:rPr lang="nb-NO" sz="1000" dirty="0" err="1">
                <a:latin typeface="Calibri" panose="020F0502020204030204"/>
              </a:rPr>
              <a:t>Avd.ledere</a:t>
            </a:r>
            <a:r>
              <a:rPr lang="nb-NO" sz="1000" dirty="0">
                <a:latin typeface="Calibri" panose="020F0502020204030204"/>
              </a:rPr>
              <a:t> 04.11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Enhetsledere 06.11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Kommunalsjefer 11.11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Direktør 14.11</a:t>
            </a:r>
          </a:p>
        </p:txBody>
      </p:sp>
      <p:sp>
        <p:nvSpPr>
          <p:cNvPr id="15" name="Snakkeboble: rektangel 14">
            <a:extLst>
              <a:ext uri="{FF2B5EF4-FFF2-40B4-BE49-F238E27FC236}">
                <a16:creationId xmlns:a16="http://schemas.microsoft.com/office/drawing/2014/main" id="{7FC5CE0E-9964-3763-ADAB-14F55BB6D215}"/>
              </a:ext>
            </a:extLst>
          </p:cNvPr>
          <p:cNvSpPr/>
          <p:nvPr/>
        </p:nvSpPr>
        <p:spPr>
          <a:xfrm rot="10800000" flipH="1" flipV="1">
            <a:off x="3586884" y="284480"/>
            <a:ext cx="1594715" cy="1280160"/>
          </a:xfrm>
          <a:prstGeom prst="wedgeRectCallout">
            <a:avLst>
              <a:gd name="adj1" fmla="val 54267"/>
              <a:gd name="adj2" fmla="val 90636"/>
            </a:avLst>
          </a:prstGeom>
          <a:noFill/>
          <a:ln w="34925" cap="flat" cmpd="sng" algn="ctr">
            <a:solidFill>
              <a:srgbClr val="FE946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>
                <a:latin typeface="Calibri" panose="020F0502020204030204"/>
              </a:rPr>
              <a:t>Desember: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>
                <a:latin typeface="Calibri" panose="020F0502020204030204"/>
              </a:rPr>
              <a:t>Forberedelse av virksomhetsplaner 2026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A51840-14D6-7487-2715-4A4293E14E1F}"/>
              </a:ext>
            </a:extLst>
          </p:cNvPr>
          <p:cNvSpPr txBox="1">
            <a:spLocks/>
          </p:cNvSpPr>
          <p:nvPr/>
        </p:nvSpPr>
        <p:spPr>
          <a:xfrm>
            <a:off x="142532" y="75987"/>
            <a:ext cx="2069648" cy="731326"/>
          </a:xfrm>
          <a:prstGeom prst="rect">
            <a:avLst/>
          </a:prstGeom>
          <a:solidFill>
            <a:srgbClr val="002060"/>
          </a:solidFill>
          <a:ln w="38100" algn="ctr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8060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nb-NO" sz="1500"/>
              <a:t>Års-samtaler</a:t>
            </a:r>
          </a:p>
          <a:p>
            <a:r>
              <a:rPr lang="nb-NO" sz="1500"/>
              <a:t>Styringsdialogmøter helse og mestring 2025</a:t>
            </a:r>
            <a:endParaRPr lang="no-NO" sz="1500"/>
          </a:p>
        </p:txBody>
      </p:sp>
      <p:sp>
        <p:nvSpPr>
          <p:cNvPr id="18" name="Snakkeboble: rektangel 17">
            <a:extLst>
              <a:ext uri="{FF2B5EF4-FFF2-40B4-BE49-F238E27FC236}">
                <a16:creationId xmlns:a16="http://schemas.microsoft.com/office/drawing/2014/main" id="{2322F4D9-A25C-25F9-E509-9D7572C094E7}"/>
              </a:ext>
            </a:extLst>
          </p:cNvPr>
          <p:cNvSpPr/>
          <p:nvPr/>
        </p:nvSpPr>
        <p:spPr>
          <a:xfrm rot="10800000" flipH="1" flipV="1">
            <a:off x="724118" y="4058949"/>
            <a:ext cx="1734833" cy="2083150"/>
          </a:xfrm>
          <a:prstGeom prst="wedgeRectCallout">
            <a:avLst>
              <a:gd name="adj1" fmla="val 177493"/>
              <a:gd name="adj2" fmla="val -50592"/>
            </a:avLst>
          </a:prstGeom>
          <a:noFill/>
          <a:ln w="34925" cap="flat" cmpd="sng" algn="ctr">
            <a:solidFill>
              <a:srgbClr val="B5F31B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000" b="1" dirty="0">
                <a:latin typeface="Calibri" panose="020F0502020204030204"/>
              </a:rPr>
              <a:t>September: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2.. tertialrapportering: </a:t>
            </a:r>
            <a:r>
              <a:rPr lang="nb-NO" sz="1000" dirty="0" err="1">
                <a:latin typeface="Calibri" panose="020F0502020204030204"/>
              </a:rPr>
              <a:t>Avd.ledere</a:t>
            </a:r>
            <a:r>
              <a:rPr lang="nb-NO" sz="1000" dirty="0">
                <a:latin typeface="Calibri" panose="020F0502020204030204"/>
              </a:rPr>
              <a:t> 03.09    Enhetsledere 05.09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Kommunalsjefer 11.09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</a:rPr>
              <a:t>Direktør 16.09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endParaRPr lang="nb-NO" sz="10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1000" dirty="0">
                <a:latin typeface="Calibri" panose="020F0502020204030204"/>
                <a:hlinkClick r:id="rId4"/>
              </a:rPr>
              <a:t>Styringsdialogmøter</a:t>
            </a:r>
            <a:r>
              <a:rPr lang="nb-NO" sz="1000" dirty="0">
                <a:latin typeface="Calibri" panose="020F0502020204030204"/>
              </a:rPr>
              <a:t> mellom direktør og kommunalsjefer   11, 12. og 15.09 Styringsdialogmøte mellom kommunedirektør og direktør: 18. eller 19.09</a:t>
            </a:r>
          </a:p>
        </p:txBody>
      </p:sp>
    </p:spTree>
    <p:extLst>
      <p:ext uri="{BB962C8B-B14F-4D97-AF65-F5344CB8AC3E}">
        <p14:creationId xmlns:p14="http://schemas.microsoft.com/office/powerpoint/2010/main" val="181045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akkeboble: rektangel 4">
            <a:extLst>
              <a:ext uri="{FF2B5EF4-FFF2-40B4-BE49-F238E27FC236}">
                <a16:creationId xmlns:a16="http://schemas.microsoft.com/office/drawing/2014/main" id="{229176AB-42DD-85EE-9772-D0B7C0CFE133}"/>
              </a:ext>
            </a:extLst>
          </p:cNvPr>
          <p:cNvSpPr/>
          <p:nvPr/>
        </p:nvSpPr>
        <p:spPr>
          <a:xfrm rot="10800000" flipH="1" flipV="1">
            <a:off x="5320517" y="284479"/>
            <a:ext cx="1689886" cy="1280161"/>
          </a:xfrm>
          <a:prstGeom prst="wedgeRectCallout">
            <a:avLst>
              <a:gd name="adj1" fmla="val 1124"/>
              <a:gd name="adj2" fmla="val 92986"/>
            </a:avLst>
          </a:prstGeom>
          <a:noFill/>
          <a:ln w="3492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Januar: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21.01: </a:t>
            </a:r>
            <a:r>
              <a:rPr lang="nb-NO" sz="1100" dirty="0">
                <a:latin typeface="Calibri" panose="020F0502020204030204"/>
                <a:hlinkClick r:id="rId3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27.01: </a:t>
            </a:r>
            <a:r>
              <a:rPr lang="nb-NO" sz="1100" dirty="0">
                <a:latin typeface="Calibri" panose="020F0502020204030204"/>
              </a:rPr>
              <a:t>Utvidet ledermøte nivå xx-xx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dirty="0">
                <a:latin typeface="Calibri" panose="020F0502020204030204"/>
                <a:ea typeface="Calibri" panose="020F0502020204030204"/>
                <a:cs typeface="Calibri" panose="020F0502020204030204"/>
              </a:rPr>
              <a:t>Strategimøte i HM</a:t>
            </a:r>
          </a:p>
        </p:txBody>
      </p:sp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0FCF3AF4-41AE-0A52-E8A2-B1713DC50ADF}"/>
              </a:ext>
            </a:extLst>
          </p:cNvPr>
          <p:cNvSpPr/>
          <p:nvPr/>
        </p:nvSpPr>
        <p:spPr>
          <a:xfrm>
            <a:off x="7087858" y="318373"/>
            <a:ext cx="1767341" cy="1615440"/>
          </a:xfrm>
          <a:prstGeom prst="wedgeRectCallout">
            <a:avLst>
              <a:gd name="adj1" fmla="val -56520"/>
              <a:gd name="adj2" fmla="val 78827"/>
            </a:avLst>
          </a:prstGeom>
          <a:noFill/>
          <a:ln w="34925" cap="flat" cmpd="sng" algn="ctr">
            <a:solidFill>
              <a:srgbClr val="53BDD8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Februar: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</a:rPr>
              <a:t>04.02:</a:t>
            </a:r>
            <a:r>
              <a:rPr lang="nb-NO" sz="1100" b="1" dirty="0">
                <a:solidFill>
                  <a:srgbClr val="FF2A03"/>
                </a:solidFill>
                <a:latin typeface="Calibri" panose="020F0502020204030204"/>
              </a:rPr>
              <a:t> </a:t>
            </a:r>
            <a:r>
              <a:rPr lang="nb-NO" sz="1100" dirty="0">
                <a:latin typeface="Calibri" panose="020F0502020204030204"/>
              </a:rPr>
              <a:t>Porteføljestyremøte</a:t>
            </a:r>
            <a:endParaRPr lang="nb-NO" sz="1100" dirty="0">
              <a:latin typeface="Calibri" panose="020F0502020204030204"/>
              <a:cs typeface="Calibri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11.02: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24.02: </a:t>
            </a:r>
            <a:r>
              <a:rPr lang="nb-NO" sz="1100" dirty="0">
                <a:latin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Utvidet ledermøte 1-3</a:t>
            </a:r>
            <a:endParaRPr lang="nb-NO" sz="1100" dirty="0">
              <a:latin typeface="Calibri" panose="020F0502020204030204"/>
            </a:endParaRP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99094270-4E46-F882-ECA0-1B61E2988E26}"/>
              </a:ext>
            </a:extLst>
          </p:cNvPr>
          <p:cNvSpPr/>
          <p:nvPr/>
        </p:nvSpPr>
        <p:spPr>
          <a:xfrm>
            <a:off x="8875145" y="1261633"/>
            <a:ext cx="1952828" cy="1501577"/>
          </a:xfrm>
          <a:prstGeom prst="wedgeRectCallout">
            <a:avLst>
              <a:gd name="adj1" fmla="val -125304"/>
              <a:gd name="adj2" fmla="val 59991"/>
            </a:avLst>
          </a:prstGeom>
          <a:noFill/>
          <a:ln w="34925" cap="flat" cmpd="sng" algn="ctr">
            <a:solidFill>
              <a:srgbClr val="4ADCD2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Mars:</a:t>
            </a:r>
            <a:br>
              <a:rPr lang="nb-NO" sz="1100" b="1" dirty="0">
                <a:latin typeface="Calibri" panose="020F0502020204030204"/>
              </a:rPr>
            </a:br>
            <a:r>
              <a:rPr lang="nb-NO" sz="1100" b="1" dirty="0">
                <a:latin typeface="Calibri" panose="020F0502020204030204"/>
              </a:rPr>
              <a:t>13.03: </a:t>
            </a:r>
            <a:r>
              <a:rPr lang="nb-NO" sz="1100" dirty="0">
                <a:latin typeface="Calibri" panose="020F0502020204030204"/>
              </a:rPr>
              <a:t>Utvidet ledermøte 1-2  Økonomiplan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11.03: </a:t>
            </a:r>
            <a:r>
              <a:rPr lang="nb-NO" sz="1100" dirty="0">
                <a:latin typeface="Calibri" panose="020F0502020204030204"/>
                <a:hlinkClick r:id="rId3"/>
              </a:rPr>
              <a:t>Helseutvalget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dirty="0">
                <a:latin typeface="Calibri" panose="020F0502020204030204"/>
                <a:ea typeface="Calibri" panose="020F0502020204030204"/>
                <a:cs typeface="Calibri" panose="020F0502020204030204"/>
              </a:rPr>
              <a:t>Utvidet ledermøte i helse og mestring med enhetsledere – fokus realisering av tiltak i ØP</a:t>
            </a: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3D3AB7E4-7879-4DC6-F387-D103E0C4CA65}"/>
              </a:ext>
            </a:extLst>
          </p:cNvPr>
          <p:cNvSpPr/>
          <p:nvPr/>
        </p:nvSpPr>
        <p:spPr>
          <a:xfrm>
            <a:off x="8855199" y="3162113"/>
            <a:ext cx="1564640" cy="1123824"/>
          </a:xfrm>
          <a:prstGeom prst="wedgeRectCallout">
            <a:avLst>
              <a:gd name="adj1" fmla="val -132368"/>
              <a:gd name="adj2" fmla="val -18381"/>
            </a:avLst>
          </a:prstGeom>
          <a:noFill/>
          <a:ln w="34925" cap="flat" cmpd="sng" algn="ctr">
            <a:solidFill>
              <a:srgbClr val="42E0A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April</a:t>
            </a:r>
            <a:endParaRPr lang="nb-NO" sz="1100" dirty="0">
              <a:latin typeface="Calibri" panose="020F0502020204030204"/>
              <a:cs typeface="Calibri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01.04: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dirty="0">
                <a:latin typeface="Calibri" panose="020F0502020204030204"/>
                <a:ea typeface="Calibri" panose="020F0502020204030204"/>
                <a:cs typeface="Calibri"/>
              </a:rPr>
              <a:t>Strategimøte HM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nb-NO" sz="1100" dirty="0">
              <a:latin typeface="Calibri" panose="020F0502020204030204"/>
              <a:ea typeface="Calibri" panose="020F0502020204030204"/>
              <a:cs typeface="Calibri"/>
            </a:endParaRPr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C3F9A728-DABA-5D71-7279-D709F3A8A6CF}"/>
              </a:ext>
            </a:extLst>
          </p:cNvPr>
          <p:cNvSpPr/>
          <p:nvPr/>
        </p:nvSpPr>
        <p:spPr>
          <a:xfrm>
            <a:off x="8239116" y="4794165"/>
            <a:ext cx="1564640" cy="1209726"/>
          </a:xfrm>
          <a:prstGeom prst="wedgeRectCallout">
            <a:avLst>
              <a:gd name="adj1" fmla="val -104367"/>
              <a:gd name="adj2" fmla="val -105719"/>
            </a:avLst>
          </a:prstGeom>
          <a:noFill/>
          <a:ln w="34925" cap="flat" cmpd="sng" algn="ctr">
            <a:solidFill>
              <a:srgbClr val="39E37B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Mai</a:t>
            </a:r>
          </a:p>
          <a:p>
            <a:pPr marR="0" lvl="0" indent="0" algn="ctr" defTabSz="4445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05.05 </a:t>
            </a:r>
            <a:r>
              <a:rPr lang="nb-NO" sz="1100" dirty="0">
                <a:latin typeface="Calibri" panose="020F0502020204030204"/>
              </a:rPr>
              <a:t>Utvidet ledermøte nivå xx (arbeidsgiverspørsmål)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13.05: </a:t>
            </a:r>
            <a:r>
              <a:rPr lang="nb-NO" sz="1100" dirty="0">
                <a:latin typeface="Calibri" panose="020F0502020204030204"/>
                <a:hlinkClick r:id="rId4"/>
              </a:rPr>
              <a:t>Helseutvalget 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>
                <a:latin typeface="Calibri" panose="020F0502020204030204"/>
              </a:rPr>
              <a:t>Porteføljestyre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F6FD4ACD-FFAD-075B-E36D-93CA91C1A518}"/>
              </a:ext>
            </a:extLst>
          </p:cNvPr>
          <p:cNvSpPr/>
          <p:nvPr/>
        </p:nvSpPr>
        <p:spPr>
          <a:xfrm>
            <a:off x="6131536" y="5222243"/>
            <a:ext cx="1564640" cy="1079703"/>
          </a:xfrm>
          <a:prstGeom prst="wedgeRectCallout">
            <a:avLst>
              <a:gd name="adj1" fmla="val -15678"/>
              <a:gd name="adj2" fmla="val -104046"/>
            </a:avLst>
          </a:prstGeom>
          <a:noFill/>
          <a:ln w="34925" cap="flat" cmpd="sng" algn="ctr">
            <a:solidFill>
              <a:srgbClr val="30E845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Juni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03.06 og 17.06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13.06</a:t>
            </a:r>
            <a:r>
              <a:rPr lang="nb-NO" sz="1100" dirty="0">
                <a:latin typeface="Calibri" panose="020F0502020204030204"/>
              </a:rPr>
              <a:t>: Ledersamling 1-5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196F6B02-4B12-E31D-DFBB-EC2E3E6011AD}"/>
              </a:ext>
            </a:extLst>
          </p:cNvPr>
          <p:cNvSpPr/>
          <p:nvPr/>
        </p:nvSpPr>
        <p:spPr>
          <a:xfrm>
            <a:off x="4014729" y="5172535"/>
            <a:ext cx="1564640" cy="1129411"/>
          </a:xfrm>
          <a:prstGeom prst="wedgeRectCallout">
            <a:avLst>
              <a:gd name="adj1" fmla="val 41622"/>
              <a:gd name="adj2" fmla="val -101409"/>
            </a:avLst>
          </a:prstGeom>
          <a:noFill/>
          <a:ln w="34925" cap="flat" cmpd="sng" algn="ctr">
            <a:solidFill>
              <a:srgbClr val="46EC27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August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</a:rPr>
              <a:t>xx.08: </a:t>
            </a:r>
            <a:r>
              <a:rPr lang="nb-NO" sz="1100" dirty="0">
                <a:latin typeface="Calibri" panose="020F0502020204030204"/>
              </a:rPr>
              <a:t>Budsjettseminar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</a:rPr>
              <a:t>26.08: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97D83007-63D4-A1C4-9075-056ABAAE74BA}"/>
              </a:ext>
            </a:extLst>
          </p:cNvPr>
          <p:cNvSpPr/>
          <p:nvPr/>
        </p:nvSpPr>
        <p:spPr>
          <a:xfrm rot="10800000" flipH="1" flipV="1">
            <a:off x="2289800" y="4399005"/>
            <a:ext cx="1375462" cy="1194486"/>
          </a:xfrm>
          <a:prstGeom prst="wedgeRectCallout">
            <a:avLst>
              <a:gd name="adj1" fmla="val 149003"/>
              <a:gd name="adj2" fmla="val -75757"/>
            </a:avLst>
          </a:prstGeom>
          <a:noFill/>
          <a:ln w="34925" cap="flat" cmpd="sng" algn="ctr">
            <a:solidFill>
              <a:srgbClr val="B5F31B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</a:rPr>
              <a:t>September: 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23.09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  <a:hlinkClick r:id="rId6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dirty="0">
                <a:latin typeface="Calibri" panose="020F0502020204030204"/>
                <a:cs typeface="Calibri"/>
              </a:rPr>
              <a:t>Strategimøte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  <a:ea typeface="Calibri" panose="020F0502020204030204"/>
                <a:cs typeface="Calibri"/>
              </a:rPr>
              <a:t>09.09:</a:t>
            </a:r>
            <a:r>
              <a:rPr lang="nb-NO" sz="1100" dirty="0">
                <a:latin typeface="Calibri" panose="020F0502020204030204"/>
                <a:ea typeface="Calibri" panose="020F0502020204030204"/>
                <a:cs typeface="Calibri"/>
              </a:rPr>
              <a:t>Porteføljestyremøte</a:t>
            </a:r>
          </a:p>
        </p:txBody>
      </p:sp>
      <p:sp>
        <p:nvSpPr>
          <p:cNvPr id="13" name="Snakkeboble: rektangel 12">
            <a:extLst>
              <a:ext uri="{FF2B5EF4-FFF2-40B4-BE49-F238E27FC236}">
                <a16:creationId xmlns:a16="http://schemas.microsoft.com/office/drawing/2014/main" id="{802EC368-DF62-1B7E-55E7-5614D7FB8E4A}"/>
              </a:ext>
            </a:extLst>
          </p:cNvPr>
          <p:cNvSpPr/>
          <p:nvPr/>
        </p:nvSpPr>
        <p:spPr>
          <a:xfrm rot="10800000" flipH="1" flipV="1">
            <a:off x="1637667" y="2616595"/>
            <a:ext cx="1286508" cy="1426775"/>
          </a:xfrm>
          <a:prstGeom prst="wedgeRectCallout">
            <a:avLst>
              <a:gd name="adj1" fmla="val 187713"/>
              <a:gd name="adj2" fmla="val 11121"/>
            </a:avLst>
          </a:prstGeom>
          <a:noFill/>
          <a:ln w="34925" cap="flat" cmpd="sng" algn="ctr">
            <a:solidFill>
              <a:srgbClr val="F4FA0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Oktober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14.10:</a:t>
            </a:r>
            <a:r>
              <a:rPr lang="nb-NO" sz="1100" b="1" dirty="0">
                <a:latin typeface="Calibri" panose="020F0502020204030204"/>
                <a:hlinkClick r:id="rId4"/>
              </a:rPr>
              <a:t>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28.10</a:t>
            </a:r>
            <a:r>
              <a:rPr lang="nb-NO" sz="1100" dirty="0">
                <a:latin typeface="Calibri" panose="020F0502020204030204"/>
              </a:rPr>
              <a:t> Porteføljestyre</a:t>
            </a:r>
          </a:p>
        </p:txBody>
      </p:sp>
      <p:sp>
        <p:nvSpPr>
          <p:cNvPr id="14" name="Snakkeboble: rektangel 13">
            <a:extLst>
              <a:ext uri="{FF2B5EF4-FFF2-40B4-BE49-F238E27FC236}">
                <a16:creationId xmlns:a16="http://schemas.microsoft.com/office/drawing/2014/main" id="{F4C3658A-B67B-2F20-CC34-07D45FD795E5}"/>
              </a:ext>
            </a:extLst>
          </p:cNvPr>
          <p:cNvSpPr/>
          <p:nvPr/>
        </p:nvSpPr>
        <p:spPr>
          <a:xfrm rot="10800000" flipH="1" flipV="1">
            <a:off x="3053591" y="1646043"/>
            <a:ext cx="1369379" cy="1613994"/>
          </a:xfrm>
          <a:prstGeom prst="wedgeRectCallout">
            <a:avLst>
              <a:gd name="adj1" fmla="val 89315"/>
              <a:gd name="adj2" fmla="val 36414"/>
            </a:avLst>
          </a:prstGeom>
          <a:noFill/>
          <a:ln w="3492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November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b="1" dirty="0">
                <a:latin typeface="Calibri" panose="020F0502020204030204"/>
              </a:rPr>
              <a:t>18.11: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nb-NO" sz="1100" dirty="0">
                <a:latin typeface="Calibri" panose="020F0502020204030204"/>
                <a:cs typeface="Calibri" panose="020F0502020204030204"/>
              </a:rPr>
              <a:t>Etter frist for årsplan </a:t>
            </a:r>
            <a:r>
              <a:rPr lang="nb-NO" sz="1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Ledersamling med alle ledernivåer helse og mestring – vurderer tema i ledermøte</a:t>
            </a:r>
            <a:endParaRPr lang="nb-NO" sz="1100" dirty="0">
              <a:solidFill>
                <a:srgbClr val="FF0000"/>
              </a:solidFill>
              <a:latin typeface="Calibri" panose="020F0502020204030204"/>
              <a:ea typeface="Calibri"/>
              <a:cs typeface="Calibri" panose="020F0502020204030204"/>
            </a:endParaRPr>
          </a:p>
        </p:txBody>
      </p:sp>
      <p:sp>
        <p:nvSpPr>
          <p:cNvPr id="15" name="Snakkeboble: rektangel 14">
            <a:extLst>
              <a:ext uri="{FF2B5EF4-FFF2-40B4-BE49-F238E27FC236}">
                <a16:creationId xmlns:a16="http://schemas.microsoft.com/office/drawing/2014/main" id="{7FC5CE0E-9964-3763-ADAB-14F55BB6D215}"/>
              </a:ext>
            </a:extLst>
          </p:cNvPr>
          <p:cNvSpPr/>
          <p:nvPr/>
        </p:nvSpPr>
        <p:spPr>
          <a:xfrm rot="10800000" flipH="1" flipV="1">
            <a:off x="3586884" y="284480"/>
            <a:ext cx="1594715" cy="1280160"/>
          </a:xfrm>
          <a:prstGeom prst="wedgeRectCallout">
            <a:avLst>
              <a:gd name="adj1" fmla="val 63797"/>
              <a:gd name="adj2" fmla="val 117729"/>
            </a:avLst>
          </a:prstGeom>
          <a:noFill/>
          <a:ln w="34925" cap="flat" cmpd="sng" algn="ctr">
            <a:solidFill>
              <a:srgbClr val="FE946A"/>
            </a:solidFill>
            <a:prstDash val="solid"/>
            <a:miter lim="800000"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Desember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>
                <a:latin typeface="Calibri" panose="020F0502020204030204"/>
              </a:rPr>
              <a:t>16.12</a:t>
            </a:r>
            <a:r>
              <a:rPr lang="nb-NO" sz="1100" b="1" dirty="0">
                <a:latin typeface="Calibri" panose="020F0502020204030204"/>
                <a:hlinkClick r:id="rId4"/>
              </a:rPr>
              <a:t>: </a:t>
            </a:r>
            <a:r>
              <a:rPr lang="nb-NO" sz="1100" dirty="0">
                <a:latin typeface="Calibri" panose="020F0502020204030204"/>
                <a:hlinkClick r:id="rId4"/>
              </a:rPr>
              <a:t>Helseutvalget</a:t>
            </a:r>
            <a:endParaRPr lang="nb-NO" sz="1100" dirty="0">
              <a:latin typeface="Calibri" panose="020F0502020204030204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>
                <a:latin typeface="Calibri" panose="020F0502020204030204"/>
              </a:rPr>
              <a:t>Strategimøte </a:t>
            </a:r>
            <a:endParaRPr lang="nb-NO" sz="1100" dirty="0"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4E5043-D5EB-64EA-5F82-1EB82DDBEB62}"/>
              </a:ext>
            </a:extLst>
          </p:cNvPr>
          <p:cNvSpPr txBox="1">
            <a:spLocks/>
          </p:cNvSpPr>
          <p:nvPr/>
        </p:nvSpPr>
        <p:spPr>
          <a:xfrm>
            <a:off x="339665" y="284480"/>
            <a:ext cx="2584510" cy="1063752"/>
          </a:xfrm>
          <a:prstGeom prst="rect">
            <a:avLst/>
          </a:prstGeom>
          <a:solidFill>
            <a:srgbClr val="002060"/>
          </a:solidFill>
          <a:ln w="38100" algn="ctr">
            <a:solidFill>
              <a:srgbClr val="F3F3F3"/>
            </a:solidFill>
            <a:round/>
            <a:headEnd/>
            <a:tailEnd/>
          </a:ln>
          <a:effectLst>
            <a:outerShdw dist="28398" dir="3806097" algn="ctr" rotWithShape="0">
              <a:srgbClr val="806000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no-NO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Samlet oversikt over ledermøter og -samlinger 2025</a:t>
            </a:r>
            <a:endParaRPr lang="no-NO">
              <a:solidFill>
                <a:schemeClr val="bg1"/>
              </a:solidFill>
            </a:endParaRP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CC79A27-AC24-68B9-AD72-F1FB6FA3B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318" y="2344227"/>
            <a:ext cx="2748436" cy="2311036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5A3DA7-0911-E1EF-4876-D40DA7DD3CD2}"/>
              </a:ext>
            </a:extLst>
          </p:cNvPr>
          <p:cNvSpPr txBox="1"/>
          <p:nvPr/>
        </p:nvSpPr>
        <p:spPr>
          <a:xfrm>
            <a:off x="339666" y="1646043"/>
            <a:ext cx="214223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Ledersamling Helse og mestring:    Inkluderer enhetsledere og            avdelingsledere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cs typeface="Calibri" panose="020F0502020204030204"/>
              </a:rPr>
              <a:t>Utvidet ledermøte helse og mestring  inkluderer enhetsledere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cs typeface="Calibri" panose="020F0502020204030204"/>
              </a:rPr>
              <a:t>Det er foreløpig </a:t>
            </a:r>
          </a:p>
          <a:p>
            <a:r>
              <a:rPr lang="nb-NO" sz="1200" dirty="0">
                <a:cs typeface="Calibri" panose="020F0502020204030204"/>
              </a:rPr>
              <a:t>     ikke fastsatt </a:t>
            </a:r>
          </a:p>
          <a:p>
            <a:r>
              <a:rPr lang="nb-NO" sz="1200" dirty="0">
                <a:cs typeface="Calibri" panose="020F0502020204030204"/>
              </a:rPr>
              <a:t>     datoer for </a:t>
            </a:r>
          </a:p>
          <a:p>
            <a:r>
              <a:rPr lang="nb-NO" sz="1200" dirty="0">
                <a:cs typeface="Calibri" panose="020F0502020204030204"/>
              </a:rPr>
              <a:t>     utvidet                  </a:t>
            </a:r>
          </a:p>
          <a:p>
            <a:r>
              <a:rPr lang="nb-NO" sz="1200" dirty="0">
                <a:cs typeface="Calibri" panose="020F0502020204030204"/>
              </a:rPr>
              <a:t>     ledermøte </a:t>
            </a:r>
          </a:p>
          <a:p>
            <a:r>
              <a:rPr lang="nb-NO" sz="1200" dirty="0">
                <a:cs typeface="Calibri" panose="020F0502020204030204"/>
              </a:rPr>
              <a:t>     høsten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62021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352ACC34-4EA5-6F4D-9FF9-ADBB51923AB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F3A842E-D185-D547-848A-F56954112584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86E538C6-4A93-2A4D-9D02-6088FDB37524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6160676-EF4C-6B4C-A02D-AB04EC861830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A7C4A88-F7B9-9E40-B081-EDC3E04A985E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03508272-B20E-E24F-9D79-FE5964FA70CE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944E547-BA77-A447-B262-C8FB5C4CD7A9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61798A6-E123-7643-AA7B-7CEFC1B7E0CF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2EB5B64-CBEA-5949-B540-DEEC6420F5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1030ea-034c-453d-b29e-b1afcee17119">
      <UserInfo>
        <DisplayName>Brede Skaalerud</DisplayName>
        <AccountId>11</AccountId>
        <AccountType/>
      </UserInfo>
      <UserInfo>
        <DisplayName>Janne Breigutu Brunborg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29C44F58BDB14997FCA05DB15EF196" ma:contentTypeVersion="12" ma:contentTypeDescription="Opprett et nytt dokument." ma:contentTypeScope="" ma:versionID="6d9798bd5e9ff70f1ef3e00adbe48597">
  <xsd:schema xmlns:xsd="http://www.w3.org/2001/XMLSchema" xmlns:xs="http://www.w3.org/2001/XMLSchema" xmlns:p="http://schemas.microsoft.com/office/2006/metadata/properties" xmlns:ns2="073724cf-0418-4e10-99f4-81329e2a6162" xmlns:ns3="581030ea-034c-453d-b29e-b1afcee17119" targetNamespace="http://schemas.microsoft.com/office/2006/metadata/properties" ma:root="true" ma:fieldsID="307869a3a1bca32b2823c35f7fb02026" ns2:_="" ns3:_="">
    <xsd:import namespace="073724cf-0418-4e10-99f4-81329e2a6162"/>
    <xsd:import namespace="581030ea-034c-453d-b29e-b1afcee17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724cf-0418-4e10-99f4-81329e2a6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030ea-034c-453d-b29e-b1afcee17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8BE47-E272-4D03-8996-7A71B0006E2F}">
  <ds:schemaRefs>
    <ds:schemaRef ds:uri="073724cf-0418-4e10-99f4-81329e2a6162"/>
    <ds:schemaRef ds:uri="581030ea-034c-453d-b29e-b1afcee171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0FB976-56D8-4C46-8081-25A019CE9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1EAB0-DBED-47D7-97B1-BD670C48A3CD}">
  <ds:schemaRefs>
    <ds:schemaRef ds:uri="073724cf-0418-4e10-99f4-81329e2a6162"/>
    <ds:schemaRef ds:uri="581030ea-034c-453d-b29e-b1afcee171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f35cd92-b949-4790-b227-8645d4c64f1f}" enabled="1" method="Standard" siteId="{b04c18ce-fe49-4383-8235-47f395f0747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Kristiansand kommune</Template>
  <TotalTime>46</TotalTime>
  <Words>388</Words>
  <Application>Microsoft Office PowerPoint</Application>
  <PresentationFormat>Widescreen</PresentationFormat>
  <Paragraphs>94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10</vt:i4>
      </vt:variant>
      <vt:variant>
        <vt:lpstr>Lysbildetitler</vt:lpstr>
      </vt:variant>
      <vt:variant>
        <vt:i4>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Office-tema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Ellen Kristin Torgersen</dc:creator>
  <cp:keywords/>
  <dc:description/>
  <cp:lastModifiedBy>Jan Helge Lislevand</cp:lastModifiedBy>
  <cp:revision>2</cp:revision>
  <cp:lastPrinted>2024-03-22T09:21:12Z</cp:lastPrinted>
  <dcterms:created xsi:type="dcterms:W3CDTF">2023-01-08T11:57:53Z</dcterms:created>
  <dcterms:modified xsi:type="dcterms:W3CDTF">2025-01-06T12:53:57Z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0x0101008729C44F58BDB14997FCA05DB15EF196</vt:lpwstr>
  </property>
</Properties>
</file>