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Lst>
  <p:notesMasterIdLst>
    <p:notesMasterId r:id="rId67"/>
  </p:notesMasterIdLst>
  <p:sldIdLst>
    <p:sldId id="311" r:id="rId7"/>
    <p:sldId id="368" r:id="rId8"/>
    <p:sldId id="313" r:id="rId9"/>
    <p:sldId id="331" r:id="rId10"/>
    <p:sldId id="370" r:id="rId11"/>
    <p:sldId id="332" r:id="rId12"/>
    <p:sldId id="345" r:id="rId13"/>
    <p:sldId id="348" r:id="rId14"/>
    <p:sldId id="349" r:id="rId15"/>
    <p:sldId id="350" r:id="rId16"/>
    <p:sldId id="340" r:id="rId17"/>
    <p:sldId id="365" r:id="rId18"/>
    <p:sldId id="364" r:id="rId19"/>
    <p:sldId id="326" r:id="rId20"/>
    <p:sldId id="333" r:id="rId21"/>
    <p:sldId id="334" r:id="rId22"/>
    <p:sldId id="347" r:id="rId23"/>
    <p:sldId id="335" r:id="rId24"/>
    <p:sldId id="336" r:id="rId25"/>
    <p:sldId id="337" r:id="rId26"/>
    <p:sldId id="338" r:id="rId27"/>
    <p:sldId id="339" r:id="rId28"/>
    <p:sldId id="341" r:id="rId29"/>
    <p:sldId id="342" r:id="rId30"/>
    <p:sldId id="343" r:id="rId31"/>
    <p:sldId id="346" r:id="rId32"/>
    <p:sldId id="352" r:id="rId33"/>
    <p:sldId id="354" r:id="rId34"/>
    <p:sldId id="372" r:id="rId35"/>
    <p:sldId id="373" r:id="rId36"/>
    <p:sldId id="353" r:id="rId37"/>
    <p:sldId id="363" r:id="rId38"/>
    <p:sldId id="330" r:id="rId39"/>
    <p:sldId id="355" r:id="rId40"/>
    <p:sldId id="357" r:id="rId41"/>
    <p:sldId id="356" r:id="rId42"/>
    <p:sldId id="328" r:id="rId43"/>
    <p:sldId id="367" r:id="rId44"/>
    <p:sldId id="344" r:id="rId45"/>
    <p:sldId id="325" r:id="rId46"/>
    <p:sldId id="315" r:id="rId47"/>
    <p:sldId id="257" r:id="rId48"/>
    <p:sldId id="316" r:id="rId49"/>
    <p:sldId id="317" r:id="rId50"/>
    <p:sldId id="327" r:id="rId51"/>
    <p:sldId id="369" r:id="rId52"/>
    <p:sldId id="324" r:id="rId53"/>
    <p:sldId id="359" r:id="rId54"/>
    <p:sldId id="320" r:id="rId55"/>
    <p:sldId id="360" r:id="rId56"/>
    <p:sldId id="366" r:id="rId57"/>
    <p:sldId id="322" r:id="rId58"/>
    <p:sldId id="321" r:id="rId59"/>
    <p:sldId id="323" r:id="rId60"/>
    <p:sldId id="312" r:id="rId61"/>
    <p:sldId id="361" r:id="rId62"/>
    <p:sldId id="362" r:id="rId63"/>
    <p:sldId id="351" r:id="rId64"/>
    <p:sldId id="358" r:id="rId65"/>
    <p:sldId id="371" r:id="rId66"/>
  </p:sldIdLst>
  <p:sldSz cx="12192000" cy="6858000"/>
  <p:notesSz cx="6858000" cy="9144000"/>
  <p:defaultTextStyle>
    <a:defPPr>
      <a:defRPr lang="no-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e Ness" initials="TN" lastIdx="2" clrIdx="0">
    <p:extLst>
      <p:ext uri="{19B8F6BF-5375-455C-9EA6-DF929625EA0E}">
        <p15:presenceInfo xmlns:p15="http://schemas.microsoft.com/office/powerpoint/2012/main" userId="S::Tone.Ness@kristiansand.kommune.no::8b818dac-4125-4016-b307-b042913713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FC5F5-E7B5-4228-83A7-D2284DEF726B}" v="91" dt="2022-03-01T09:35:20.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notesViewPr>
    <p:cSldViewPr snapToGrid="0">
      <p:cViewPr varScale="1">
        <p:scale>
          <a:sx n="58" d="100"/>
          <a:sy n="58" d="100"/>
        </p:scale>
        <p:origin x="302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o-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12E5C-15FB-413C-A474-7E75B8525E3D}" type="datetimeFigureOut">
              <a:rPr lang="no-NO" smtClean="0"/>
              <a:t>01.03.2022</a:t>
            </a:fld>
            <a:endParaRPr lang="no-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o-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o-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BC8C8-AF31-4317-8993-B3B53E82397C}" type="slidenum">
              <a:rPr lang="no-NO" smtClean="0"/>
              <a:t>‹#›</a:t>
            </a:fld>
            <a:endParaRPr lang="no-NO"/>
          </a:p>
        </p:txBody>
      </p:sp>
    </p:spTree>
    <p:extLst>
      <p:ext uri="{BB962C8B-B14F-4D97-AF65-F5344CB8AC3E}">
        <p14:creationId xmlns:p14="http://schemas.microsoft.com/office/powerpoint/2010/main" val="235403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er nye, noen har vært det en stund</a:t>
            </a:r>
          </a:p>
          <a:p>
            <a:r>
              <a:rPr lang="nb-NO" dirty="0" err="1"/>
              <a:t>Ldere</a:t>
            </a:r>
            <a:r>
              <a:rPr lang="nb-NO" dirty="0"/>
              <a:t> er her for å sikre forankring og fordi det er viktig at lederne følger opp sine koordinatorveiledere og koordinatorer for at vi skal få dette til å fungere. Leder skal ha oversikt over koordinatoroppdragene i egen enhet(er)</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2</a:t>
            </a:fld>
            <a:endParaRPr lang="no-NO"/>
          </a:p>
        </p:txBody>
      </p:sp>
    </p:spTree>
    <p:extLst>
      <p:ext uri="{BB962C8B-B14F-4D97-AF65-F5344CB8AC3E}">
        <p14:creationId xmlns:p14="http://schemas.microsoft.com/office/powerpoint/2010/main" val="93450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kurslink som ikke fungerer- se lenger ned på fagportalen for link direkte til internettversjonen av kursportalen</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39</a:t>
            </a:fld>
            <a:endParaRPr lang="no-NO"/>
          </a:p>
        </p:txBody>
      </p:sp>
    </p:spTree>
    <p:extLst>
      <p:ext uri="{BB962C8B-B14F-4D97-AF65-F5344CB8AC3E}">
        <p14:creationId xmlns:p14="http://schemas.microsoft.com/office/powerpoint/2010/main" val="293613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o-NO" sz="1200" kern="1200" dirty="0">
                <a:solidFill>
                  <a:schemeClr val="tx1"/>
                </a:solidFill>
                <a:effectLst/>
                <a:latin typeface="+mn-lt"/>
                <a:ea typeface="+mn-ea"/>
                <a:cs typeface="+mn-cs"/>
              </a:rPr>
              <a:t>Det er krav om personnummer fordi de får tilgang til et datasystem med sensitive opplysninger, og da må vi kunne ha sikker identifikasjon av den som får tilgang, samt at man ikke skulle kunne opprette flere profiler på samme person. </a:t>
            </a:r>
          </a:p>
          <a:p>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46</a:t>
            </a:fld>
            <a:endParaRPr lang="no-NO"/>
          </a:p>
        </p:txBody>
      </p:sp>
    </p:spTree>
    <p:extLst>
      <p:ext uri="{BB962C8B-B14F-4D97-AF65-F5344CB8AC3E}">
        <p14:creationId xmlns:p14="http://schemas.microsoft.com/office/powerpoint/2010/main" val="71666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Tiltaksplan, behandlingsplan når </a:t>
            </a:r>
            <a:r>
              <a:rPr lang="nb-NO"/>
              <a:t>kun koordinator</a:t>
            </a:r>
            <a:endParaRPr lang="no-NO"/>
          </a:p>
        </p:txBody>
      </p:sp>
      <p:sp>
        <p:nvSpPr>
          <p:cNvPr id="4" name="Plassholder for lysbildenummer 3"/>
          <p:cNvSpPr>
            <a:spLocks noGrp="1"/>
          </p:cNvSpPr>
          <p:nvPr>
            <p:ph type="sldNum" sz="quarter" idx="5"/>
          </p:nvPr>
        </p:nvSpPr>
        <p:spPr/>
        <p:txBody>
          <a:bodyPr/>
          <a:lstStyle/>
          <a:p>
            <a:fld id="{CF5BC8C8-AF31-4317-8993-B3B53E82397C}" type="slidenum">
              <a:rPr lang="no-NO" smtClean="0"/>
              <a:t>48</a:t>
            </a:fld>
            <a:endParaRPr lang="no-NO"/>
          </a:p>
        </p:txBody>
      </p:sp>
    </p:spTree>
    <p:extLst>
      <p:ext uri="{BB962C8B-B14F-4D97-AF65-F5344CB8AC3E}">
        <p14:creationId xmlns:p14="http://schemas.microsoft.com/office/powerpoint/2010/main" val="173262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kern="1200" dirty="0">
                <a:solidFill>
                  <a:schemeClr val="tx1"/>
                </a:solidFill>
                <a:effectLst/>
                <a:latin typeface="+mn-lt"/>
                <a:ea typeface="+mn-ea"/>
                <a:cs typeface="+mn-cs"/>
              </a:rPr>
              <a:t>Lov om endringer i velferdstjenestelovgivningen (samarbeid, samordning og barnekoordinator)  </a:t>
            </a:r>
            <a:r>
              <a:rPr lang="nb-NO" dirty="0"/>
              <a:t>https://lovdata.no/dokument/NL/lov/2021-06-11-78</a:t>
            </a:r>
          </a:p>
          <a:p>
            <a:r>
              <a:rPr lang="nb-NO" dirty="0"/>
              <a:t>Nytt at det kan klages på IP i Barnevern</a:t>
            </a:r>
          </a:p>
          <a:p>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58</a:t>
            </a:fld>
            <a:endParaRPr lang="no-NO"/>
          </a:p>
        </p:txBody>
      </p:sp>
    </p:spTree>
    <p:extLst>
      <p:ext uri="{BB962C8B-B14F-4D97-AF65-F5344CB8AC3E}">
        <p14:creationId xmlns:p14="http://schemas.microsoft.com/office/powerpoint/2010/main" val="409069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Kristiansand kommune er tildelt midler tilsvarende 3-4 stillinger til dette med effekt fra 01-08.2022. Ikke endelig avgjort hvordan dette skal utformes.</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10</a:t>
            </a:fld>
            <a:endParaRPr lang="no-NO"/>
          </a:p>
        </p:txBody>
      </p:sp>
    </p:spTree>
    <p:extLst>
      <p:ext uri="{BB962C8B-B14F-4D97-AF65-F5344CB8AC3E}">
        <p14:creationId xmlns:p14="http://schemas.microsoft.com/office/powerpoint/2010/main" val="274258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 som ikke jobber i Profil: har dere noen måte å registrere disse tjenestene i deres  fagsystemer slik at det er synlig for alle som jobber i deres system ? </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12</a:t>
            </a:fld>
            <a:endParaRPr lang="no-NO"/>
          </a:p>
        </p:txBody>
      </p:sp>
    </p:spTree>
    <p:extLst>
      <p:ext uri="{BB962C8B-B14F-4D97-AF65-F5344CB8AC3E}">
        <p14:creationId xmlns:p14="http://schemas.microsoft.com/office/powerpoint/2010/main" val="276340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o-NO" sz="1200" b="0" i="0" kern="120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rPr>
              <a:t>Det er sikkert ikke alle tenker sånn, men for mange oppleves oppgaven som litt skremmende, og de er usikre på hva som forventes. Noen har tatt på seg oppgaven ut i fra eget ønske, mens mange føler det er en oppgave som har blitt dyttet på dem, eller som de tok på seg fordi alle andre sa nei.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Så dette er en start på at vi sammen skal finne veien til å gjøre dere så trygge som mulig på denne rollen. Jeg og vi som forleser i dag kan ikke svare på alt- vi må gå veien sammen- for å få til best mulig resultat. Akkurat som dere som Superbrukere/koordinatorer/leder for koordinatorer må !</a:t>
            </a:r>
            <a:endParaRPr lang="en-US" sz="1200" b="0" i="0" kern="1200" dirty="0">
              <a:solidFill>
                <a:schemeClr val="tx1"/>
              </a:solidFill>
              <a:effectLst/>
              <a:latin typeface="+mn-lt"/>
              <a:ea typeface="+mn-ea"/>
              <a:cs typeface="+mn-cs"/>
            </a:endParaRPr>
          </a:p>
          <a:p>
            <a:r>
              <a:rPr lang="no-NO" sz="1200" b="0" i="0" kern="1200" dirty="0">
                <a:solidFill>
                  <a:schemeClr val="tx1"/>
                </a:solidFill>
                <a:effectLst/>
                <a:latin typeface="+mn-lt"/>
                <a:ea typeface="+mn-ea"/>
                <a:cs typeface="+mn-cs"/>
              </a:rPr>
              <a:t> </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15</a:t>
            </a:fld>
            <a:endParaRPr lang="no-NO"/>
          </a:p>
        </p:txBody>
      </p:sp>
    </p:spTree>
    <p:extLst>
      <p:ext uri="{BB962C8B-B14F-4D97-AF65-F5344CB8AC3E}">
        <p14:creationId xmlns:p14="http://schemas.microsoft.com/office/powerpoint/2010/main" val="381976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Utfordring; koordinerende enhet kun forankret i helse- og omsorgstjenesteloven. Må gjøres avtaler internt i kommunen. Forsterket plikt til å samarbeide med den nye </a:t>
            </a:r>
            <a:r>
              <a:rPr lang="nb-NO" dirty="0" err="1"/>
              <a:t>likeverdsreformen</a:t>
            </a:r>
            <a:r>
              <a:rPr lang="nb-NO" dirty="0"/>
              <a:t> som endret velferdslovgivningen.</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23</a:t>
            </a:fld>
            <a:endParaRPr lang="no-NO"/>
          </a:p>
        </p:txBody>
      </p:sp>
    </p:spTree>
    <p:extLst>
      <p:ext uri="{BB962C8B-B14F-4D97-AF65-F5344CB8AC3E}">
        <p14:creationId xmlns:p14="http://schemas.microsoft.com/office/powerpoint/2010/main" val="288443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det vi får mest tilbakemelding på at mangler og som også </a:t>
            </a:r>
            <a:r>
              <a:rPr lang="nb-NO" dirty="0" err="1"/>
              <a:t>Helsedir</a:t>
            </a:r>
            <a:r>
              <a:rPr lang="nb-NO" dirty="0"/>
              <a:t> påpeker viktigheten av</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28</a:t>
            </a:fld>
            <a:endParaRPr lang="no-NO"/>
          </a:p>
        </p:txBody>
      </p:sp>
    </p:spTree>
    <p:extLst>
      <p:ext uri="{BB962C8B-B14F-4D97-AF65-F5344CB8AC3E}">
        <p14:creationId xmlns:p14="http://schemas.microsoft.com/office/powerpoint/2010/main" val="308139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de arenaene man har intern til for eksempel å la ansatte øve på møteledelse</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30</a:t>
            </a:fld>
            <a:endParaRPr lang="no-NO"/>
          </a:p>
        </p:txBody>
      </p:sp>
    </p:spTree>
    <p:extLst>
      <p:ext uri="{BB962C8B-B14F-4D97-AF65-F5344CB8AC3E}">
        <p14:creationId xmlns:p14="http://schemas.microsoft.com/office/powerpoint/2010/main" val="302323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Hvis pasienten ikke ønsker en IP, bør en behandlingsplan/tiltaksplan opprettes</a:t>
            </a:r>
          </a:p>
          <a:p>
            <a:r>
              <a:rPr lang="nb-NO" sz="1200" b="0" i="0" kern="1200" dirty="0">
                <a:solidFill>
                  <a:schemeClr val="tx1"/>
                </a:solidFill>
                <a:effectLst/>
                <a:latin typeface="+mn-lt"/>
                <a:ea typeface="+mn-ea"/>
                <a:cs typeface="+mn-cs"/>
              </a:rPr>
              <a:t>Verktøy men også en rettighet som kan påklages.</a:t>
            </a:r>
            <a:endParaRPr lang="no-NO" b="0"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31</a:t>
            </a:fld>
            <a:endParaRPr lang="no-NO"/>
          </a:p>
        </p:txBody>
      </p:sp>
    </p:spTree>
    <p:extLst>
      <p:ext uri="{BB962C8B-B14F-4D97-AF65-F5344CB8AC3E}">
        <p14:creationId xmlns:p14="http://schemas.microsoft.com/office/powerpoint/2010/main" val="362792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ikke om å ha med flest mulig. Begynn med de mest sentrale og utvid ved behov. Noen kan også inviteres til enkelte ansvarsgruppemøter uten å være fast deltaker.</a:t>
            </a:r>
            <a:endParaRPr lang="no-NO" dirty="0"/>
          </a:p>
        </p:txBody>
      </p:sp>
      <p:sp>
        <p:nvSpPr>
          <p:cNvPr id="4" name="Plassholder for lysbildenummer 3"/>
          <p:cNvSpPr>
            <a:spLocks noGrp="1"/>
          </p:cNvSpPr>
          <p:nvPr>
            <p:ph type="sldNum" sz="quarter" idx="5"/>
          </p:nvPr>
        </p:nvSpPr>
        <p:spPr/>
        <p:txBody>
          <a:bodyPr/>
          <a:lstStyle/>
          <a:p>
            <a:fld id="{CF5BC8C8-AF31-4317-8993-B3B53E82397C}" type="slidenum">
              <a:rPr lang="no-NO" smtClean="0"/>
              <a:t>37</a:t>
            </a:fld>
            <a:endParaRPr lang="no-NO"/>
          </a:p>
        </p:txBody>
      </p:sp>
    </p:spTree>
    <p:extLst>
      <p:ext uri="{BB962C8B-B14F-4D97-AF65-F5344CB8AC3E}">
        <p14:creationId xmlns:p14="http://schemas.microsoft.com/office/powerpoint/2010/main" val="91048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6DAB45-F0FF-4B8F-90E3-6A06D5840C7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o-NO"/>
          </a:p>
        </p:txBody>
      </p:sp>
      <p:sp>
        <p:nvSpPr>
          <p:cNvPr id="3" name="Undertittel 2">
            <a:extLst>
              <a:ext uri="{FF2B5EF4-FFF2-40B4-BE49-F238E27FC236}">
                <a16:creationId xmlns:a16="http://schemas.microsoft.com/office/drawing/2014/main" id="{7373CABD-5EB9-44C8-B3AF-5AA872E23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o-NO"/>
          </a:p>
        </p:txBody>
      </p:sp>
      <p:sp>
        <p:nvSpPr>
          <p:cNvPr id="4" name="Plassholder for dato 3">
            <a:extLst>
              <a:ext uri="{FF2B5EF4-FFF2-40B4-BE49-F238E27FC236}">
                <a16:creationId xmlns:a16="http://schemas.microsoft.com/office/drawing/2014/main" id="{F727ECF2-B630-4E72-860F-CDB450C38069}"/>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5" name="Plassholder for bunntekst 4">
            <a:extLst>
              <a:ext uri="{FF2B5EF4-FFF2-40B4-BE49-F238E27FC236}">
                <a16:creationId xmlns:a16="http://schemas.microsoft.com/office/drawing/2014/main" id="{A00344CA-88E9-4716-85BE-81B282D2837B}"/>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ECC8BA43-F510-4D41-99BF-622C16AAF865}"/>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324512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FA4F2-8C15-43D5-863C-851BA8257568}"/>
              </a:ext>
            </a:extLst>
          </p:cNvPr>
          <p:cNvSpPr>
            <a:spLocks noGrp="1"/>
          </p:cNvSpPr>
          <p:nvPr>
            <p:ph type="title"/>
          </p:nvPr>
        </p:nvSpPr>
        <p:spPr/>
        <p:txBody>
          <a:bodyPr/>
          <a:lstStyle/>
          <a:p>
            <a:r>
              <a:rPr lang="nb-NO"/>
              <a:t>Klikk for å redigere tittelstil</a:t>
            </a:r>
            <a:endParaRPr lang="no-NO"/>
          </a:p>
        </p:txBody>
      </p:sp>
      <p:sp>
        <p:nvSpPr>
          <p:cNvPr id="3" name="Plassholder for loddrett tekst 2">
            <a:extLst>
              <a:ext uri="{FF2B5EF4-FFF2-40B4-BE49-F238E27FC236}">
                <a16:creationId xmlns:a16="http://schemas.microsoft.com/office/drawing/2014/main" id="{DD6C50BB-9C77-421A-8C10-E39A5498206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7EEB31BE-0D6A-4F90-8E46-706206839A45}"/>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5" name="Plassholder for bunntekst 4">
            <a:extLst>
              <a:ext uri="{FF2B5EF4-FFF2-40B4-BE49-F238E27FC236}">
                <a16:creationId xmlns:a16="http://schemas.microsoft.com/office/drawing/2014/main" id="{AEF5B9CF-053A-4422-84F8-D92FC0ACAA29}"/>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CB24734A-BC39-4309-8CD4-460168132CDA}"/>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363625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ADABA75-C97D-4D48-B06F-E7AF0BFA23A1}"/>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no-NO"/>
          </a:p>
        </p:txBody>
      </p:sp>
      <p:sp>
        <p:nvSpPr>
          <p:cNvPr id="3" name="Plassholder for loddrett tekst 2">
            <a:extLst>
              <a:ext uri="{FF2B5EF4-FFF2-40B4-BE49-F238E27FC236}">
                <a16:creationId xmlns:a16="http://schemas.microsoft.com/office/drawing/2014/main" id="{6D4EADF8-3584-47D1-8770-E3597E9490B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7E6E1C46-9E4B-4587-87A5-1BFB174B1C58}"/>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5" name="Plassholder for bunntekst 4">
            <a:extLst>
              <a:ext uri="{FF2B5EF4-FFF2-40B4-BE49-F238E27FC236}">
                <a16:creationId xmlns:a16="http://schemas.microsoft.com/office/drawing/2014/main" id="{68EB9FCF-F81F-4287-A886-24B1A5793C5F}"/>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4554DB40-B050-41EC-8159-FC8F6994C0D4}"/>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2654117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 1 med egne bildre">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D32403EE-526A-1446-AA09-73F56A28A9A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4" name="Bilde 3">
            <a:extLst>
              <a:ext uri="{FF2B5EF4-FFF2-40B4-BE49-F238E27FC236}">
                <a16:creationId xmlns:a16="http://schemas.microsoft.com/office/drawing/2014/main" id="{398BC3A5-4383-8A4A-9D0E-F40CFBF69BF8}"/>
              </a:ext>
            </a:extLst>
          </p:cNvPr>
          <p:cNvPicPr>
            <a:picLocks noChangeAspect="1"/>
          </p:cNvPicPr>
          <p:nvPr userDrawn="1"/>
        </p:nvPicPr>
        <p:blipFill>
          <a:blip r:embed="rId3"/>
          <a:stretch>
            <a:fillRect/>
          </a:stretch>
        </p:blipFill>
        <p:spPr>
          <a:xfrm>
            <a:off x="9831600" y="424800"/>
            <a:ext cx="1813189" cy="777600"/>
          </a:xfrm>
          <a:prstGeom prst="rect">
            <a:avLst/>
          </a:prstGeom>
        </p:spPr>
      </p:pic>
      <p:sp>
        <p:nvSpPr>
          <p:cNvPr id="9" name="Plassholder for bilde 8">
            <a:extLst>
              <a:ext uri="{FF2B5EF4-FFF2-40B4-BE49-F238E27FC236}">
                <a16:creationId xmlns:a16="http://schemas.microsoft.com/office/drawing/2014/main" id="{4216FDB8-87D3-0F4C-ABCE-C8889E87F461}"/>
              </a:ext>
            </a:extLst>
          </p:cNvPr>
          <p:cNvSpPr>
            <a:spLocks noGrp="1"/>
          </p:cNvSpPr>
          <p:nvPr>
            <p:ph type="pic" sz="quarter" idx="10"/>
          </p:nvPr>
        </p:nvSpPr>
        <p:spPr>
          <a:xfrm>
            <a:off x="-1" y="-28575"/>
            <a:ext cx="6061075" cy="3422650"/>
          </a:xfrm>
          <a:prstGeom prst="rect">
            <a:avLst/>
          </a:prstGeom>
        </p:spPr>
        <p:txBody>
          <a:bodyPr/>
          <a:lstStyle/>
          <a:p>
            <a:endParaRPr lang="nb-NO"/>
          </a:p>
        </p:txBody>
      </p:sp>
      <p:sp>
        <p:nvSpPr>
          <p:cNvPr id="10" name="Plassholder for bilde 8">
            <a:extLst>
              <a:ext uri="{FF2B5EF4-FFF2-40B4-BE49-F238E27FC236}">
                <a16:creationId xmlns:a16="http://schemas.microsoft.com/office/drawing/2014/main" id="{EACAD9C6-98D3-1A44-B2CC-43A65F539483}"/>
              </a:ext>
            </a:extLst>
          </p:cNvPr>
          <p:cNvSpPr>
            <a:spLocks noGrp="1"/>
          </p:cNvSpPr>
          <p:nvPr>
            <p:ph type="pic" sz="quarter" idx="11"/>
          </p:nvPr>
        </p:nvSpPr>
        <p:spPr>
          <a:xfrm>
            <a:off x="34925" y="4330700"/>
            <a:ext cx="4435475" cy="2527300"/>
          </a:xfrm>
          <a:prstGeom prst="rect">
            <a:avLst/>
          </a:prstGeom>
        </p:spPr>
        <p:txBody>
          <a:bodyPr/>
          <a:lstStyle/>
          <a:p>
            <a:endParaRPr lang="nb-NO"/>
          </a:p>
        </p:txBody>
      </p:sp>
      <p:sp>
        <p:nvSpPr>
          <p:cNvPr id="11" name="Plassholder for bilde 8">
            <a:extLst>
              <a:ext uri="{FF2B5EF4-FFF2-40B4-BE49-F238E27FC236}">
                <a16:creationId xmlns:a16="http://schemas.microsoft.com/office/drawing/2014/main" id="{60CAA337-94FB-364C-8B73-BE5702173C96}"/>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Tree>
    <p:extLst>
      <p:ext uri="{BB962C8B-B14F-4D97-AF65-F5344CB8AC3E}">
        <p14:creationId xmlns:p14="http://schemas.microsoft.com/office/powerpoint/2010/main" val="154031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 2 med egne bild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339E3D84-8171-6D49-A32A-5749EEDDEBBE}"/>
              </a:ext>
            </a:extLst>
          </p:cNvPr>
          <p:cNvPicPr>
            <a:picLocks noChangeAspect="1"/>
          </p:cNvPicPr>
          <p:nvPr userDrawn="1"/>
        </p:nvPicPr>
        <p:blipFill>
          <a:blip r:embed="rId2"/>
          <a:stretch>
            <a:fillRect/>
          </a:stretch>
        </p:blipFill>
        <p:spPr>
          <a:xfrm>
            <a:off x="9833251" y="424773"/>
            <a:ext cx="1813189" cy="777600"/>
          </a:xfrm>
          <a:prstGeom prst="rect">
            <a:avLst/>
          </a:prstGeom>
        </p:spPr>
      </p:pic>
      <p:pic>
        <p:nvPicPr>
          <p:cNvPr id="4" name="Bilde 3">
            <a:extLst>
              <a:ext uri="{FF2B5EF4-FFF2-40B4-BE49-F238E27FC236}">
                <a16:creationId xmlns:a16="http://schemas.microsoft.com/office/drawing/2014/main" id="{79BA6832-8937-754B-A4C8-12A8FC2DA5E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Plassholder for bilde 8">
            <a:extLst>
              <a:ext uri="{FF2B5EF4-FFF2-40B4-BE49-F238E27FC236}">
                <a16:creationId xmlns:a16="http://schemas.microsoft.com/office/drawing/2014/main" id="{F2333718-1070-8445-BEA4-72158A6F1D2C}"/>
              </a:ext>
            </a:extLst>
          </p:cNvPr>
          <p:cNvSpPr>
            <a:spLocks noGrp="1"/>
          </p:cNvSpPr>
          <p:nvPr>
            <p:ph type="pic" sz="quarter" idx="10"/>
          </p:nvPr>
        </p:nvSpPr>
        <p:spPr>
          <a:xfrm>
            <a:off x="1" y="0"/>
            <a:ext cx="4470396" cy="2527300"/>
          </a:xfrm>
          <a:prstGeom prst="rect">
            <a:avLst/>
          </a:prstGeom>
        </p:spPr>
        <p:txBody>
          <a:bodyPr/>
          <a:lstStyle/>
          <a:p>
            <a:endParaRPr lang="nb-NO"/>
          </a:p>
        </p:txBody>
      </p:sp>
      <p:sp>
        <p:nvSpPr>
          <p:cNvPr id="7" name="Plassholder for bilde 8">
            <a:extLst>
              <a:ext uri="{FF2B5EF4-FFF2-40B4-BE49-F238E27FC236}">
                <a16:creationId xmlns:a16="http://schemas.microsoft.com/office/drawing/2014/main" id="{C411CAD0-9D51-1240-B00F-636EE9330905}"/>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
        <p:nvSpPr>
          <p:cNvPr id="8" name="Plassholder for bilde 8">
            <a:extLst>
              <a:ext uri="{FF2B5EF4-FFF2-40B4-BE49-F238E27FC236}">
                <a16:creationId xmlns:a16="http://schemas.microsoft.com/office/drawing/2014/main" id="{4AB3DD93-DE66-BD44-9D80-C59B9E948E9E}"/>
              </a:ext>
            </a:extLst>
          </p:cNvPr>
          <p:cNvSpPr>
            <a:spLocks noGrp="1"/>
          </p:cNvSpPr>
          <p:nvPr>
            <p:ph type="pic" sz="quarter" idx="11"/>
          </p:nvPr>
        </p:nvSpPr>
        <p:spPr>
          <a:xfrm>
            <a:off x="34925" y="4330700"/>
            <a:ext cx="6029325" cy="2527300"/>
          </a:xfrm>
          <a:prstGeom prst="rect">
            <a:avLst/>
          </a:prstGeom>
        </p:spPr>
        <p:txBody>
          <a:bodyPr/>
          <a:lstStyle/>
          <a:p>
            <a:endParaRPr lang="nb-NO"/>
          </a:p>
        </p:txBody>
      </p:sp>
      <p:pic>
        <p:nvPicPr>
          <p:cNvPr id="11" name="Bilde 10">
            <a:extLst>
              <a:ext uri="{FF2B5EF4-FFF2-40B4-BE49-F238E27FC236}">
                <a16:creationId xmlns:a16="http://schemas.microsoft.com/office/drawing/2014/main" id="{88421F30-230C-624E-B48C-7D9FECF3D519}"/>
              </a:ext>
            </a:extLst>
          </p:cNvPr>
          <p:cNvPicPr>
            <a:picLocks noChangeAspect="1"/>
          </p:cNvPicPr>
          <p:nvPr userDrawn="1"/>
        </p:nvPicPr>
        <p:blipFill>
          <a:blip r:embed="rId2"/>
          <a:stretch>
            <a:fillRect/>
          </a:stretch>
        </p:blipFill>
        <p:spPr>
          <a:xfrm>
            <a:off x="9831600" y="424800"/>
            <a:ext cx="1813189" cy="777600"/>
          </a:xfrm>
          <a:prstGeom prst="rect">
            <a:avLst/>
          </a:prstGeom>
        </p:spPr>
      </p:pic>
    </p:spTree>
    <p:extLst>
      <p:ext uri="{BB962C8B-B14F-4D97-AF65-F5344CB8AC3E}">
        <p14:creationId xmlns:p14="http://schemas.microsoft.com/office/powerpoint/2010/main" val="2875534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 3 med egne bild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605BC90-5FB2-E941-93D2-E13A6D8B4EA4}"/>
              </a:ext>
            </a:extLst>
          </p:cNvPr>
          <p:cNvPicPr>
            <a:picLocks noChangeAspect="1"/>
          </p:cNvPicPr>
          <p:nvPr userDrawn="1"/>
        </p:nvPicPr>
        <p:blipFill>
          <a:blip r:embed="rId2"/>
          <a:stretch>
            <a:fillRect/>
          </a:stretch>
        </p:blipFill>
        <p:spPr>
          <a:xfrm>
            <a:off x="9833252" y="424773"/>
            <a:ext cx="1807886" cy="775326"/>
          </a:xfrm>
          <a:prstGeom prst="rect">
            <a:avLst/>
          </a:prstGeom>
          <a:noFill/>
        </p:spPr>
      </p:pic>
      <p:pic>
        <p:nvPicPr>
          <p:cNvPr id="3" name="Bilde 2" descr="Et bilde som inneholder skjermbilde&#10;&#10;Automatisk generert beskrivelse">
            <a:extLst>
              <a:ext uri="{FF2B5EF4-FFF2-40B4-BE49-F238E27FC236}">
                <a16:creationId xmlns:a16="http://schemas.microsoft.com/office/drawing/2014/main" id="{B8F3DA90-5664-1C4F-9F74-3440EDE7357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Plassholder for bilde 8">
            <a:extLst>
              <a:ext uri="{FF2B5EF4-FFF2-40B4-BE49-F238E27FC236}">
                <a16:creationId xmlns:a16="http://schemas.microsoft.com/office/drawing/2014/main" id="{146F6BDA-6C4E-1949-95CC-001E95F130DE}"/>
              </a:ext>
            </a:extLst>
          </p:cNvPr>
          <p:cNvSpPr>
            <a:spLocks noGrp="1"/>
          </p:cNvSpPr>
          <p:nvPr>
            <p:ph type="pic" sz="quarter" idx="12"/>
          </p:nvPr>
        </p:nvSpPr>
        <p:spPr>
          <a:xfrm>
            <a:off x="7721601" y="1730375"/>
            <a:ext cx="4470398" cy="5127625"/>
          </a:xfrm>
          <a:prstGeom prst="rect">
            <a:avLst/>
          </a:prstGeom>
        </p:spPr>
        <p:txBody>
          <a:bodyPr/>
          <a:lstStyle/>
          <a:p>
            <a:endParaRPr lang="nb-NO" dirty="0"/>
          </a:p>
        </p:txBody>
      </p:sp>
      <p:sp>
        <p:nvSpPr>
          <p:cNvPr id="7" name="Plassholder for bilde 8">
            <a:extLst>
              <a:ext uri="{FF2B5EF4-FFF2-40B4-BE49-F238E27FC236}">
                <a16:creationId xmlns:a16="http://schemas.microsoft.com/office/drawing/2014/main" id="{A87EB0AD-6418-3244-BF25-2D8EEB601F85}"/>
              </a:ext>
            </a:extLst>
          </p:cNvPr>
          <p:cNvSpPr>
            <a:spLocks noGrp="1"/>
          </p:cNvSpPr>
          <p:nvPr>
            <p:ph type="pic" sz="quarter" idx="10"/>
          </p:nvPr>
        </p:nvSpPr>
        <p:spPr>
          <a:xfrm>
            <a:off x="-1" y="0"/>
            <a:ext cx="4470396" cy="4257675"/>
          </a:xfrm>
          <a:prstGeom prst="rect">
            <a:avLst/>
          </a:prstGeom>
        </p:spPr>
        <p:txBody>
          <a:bodyPr/>
          <a:lstStyle/>
          <a:p>
            <a:endParaRPr lang="nb-NO"/>
          </a:p>
        </p:txBody>
      </p:sp>
      <p:pic>
        <p:nvPicPr>
          <p:cNvPr id="9" name="Bilde 8">
            <a:extLst>
              <a:ext uri="{FF2B5EF4-FFF2-40B4-BE49-F238E27FC236}">
                <a16:creationId xmlns:a16="http://schemas.microsoft.com/office/drawing/2014/main" id="{630B8B92-9E61-614D-890B-C250A80A820D}"/>
              </a:ext>
            </a:extLst>
          </p:cNvPr>
          <p:cNvPicPr>
            <a:picLocks noChangeAspect="1"/>
          </p:cNvPicPr>
          <p:nvPr userDrawn="1"/>
        </p:nvPicPr>
        <p:blipFill>
          <a:blip r:embed="rId2"/>
          <a:stretch>
            <a:fillRect/>
          </a:stretch>
        </p:blipFill>
        <p:spPr>
          <a:xfrm>
            <a:off x="9831600" y="424800"/>
            <a:ext cx="1807886" cy="775326"/>
          </a:xfrm>
          <a:prstGeom prst="rect">
            <a:avLst/>
          </a:prstGeom>
          <a:noFill/>
        </p:spPr>
      </p:pic>
    </p:spTree>
    <p:extLst>
      <p:ext uri="{BB962C8B-B14F-4D97-AF65-F5344CB8AC3E}">
        <p14:creationId xmlns:p14="http://schemas.microsoft.com/office/powerpoint/2010/main" val="420615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collage - 1">
    <p:spTree>
      <p:nvGrpSpPr>
        <p:cNvPr id="1" name=""/>
        <p:cNvGrpSpPr/>
        <p:nvPr/>
      </p:nvGrpSpPr>
      <p:grpSpPr>
        <a:xfrm>
          <a:off x="0" y="0"/>
          <a:ext cx="0" cy="0"/>
          <a:chOff x="0" y="0"/>
          <a:chExt cx="0" cy="0"/>
        </a:xfrm>
      </p:grpSpPr>
      <p:sp>
        <p:nvSpPr>
          <p:cNvPr id="3" name="Plassholder for bilde 8">
            <a:extLst>
              <a:ext uri="{FF2B5EF4-FFF2-40B4-BE49-F238E27FC236}">
                <a16:creationId xmlns:a16="http://schemas.microsoft.com/office/drawing/2014/main" id="{835A2415-10FD-3B4F-A7A3-C8D3D77551F4}"/>
              </a:ext>
            </a:extLst>
          </p:cNvPr>
          <p:cNvSpPr>
            <a:spLocks noGrp="1"/>
          </p:cNvSpPr>
          <p:nvPr>
            <p:ph type="pic" sz="quarter" idx="12"/>
          </p:nvPr>
        </p:nvSpPr>
        <p:spPr>
          <a:xfrm>
            <a:off x="7721601" y="2600325"/>
            <a:ext cx="4470398" cy="4257675"/>
          </a:xfrm>
          <a:prstGeom prst="rect">
            <a:avLst/>
          </a:prstGeom>
          <a:solidFill>
            <a:schemeClr val="accent3"/>
          </a:solidFill>
        </p:spPr>
        <p:txBody>
          <a:bodyPr/>
          <a:lstStyle/>
          <a:p>
            <a:endParaRPr lang="nb-NO" dirty="0"/>
          </a:p>
        </p:txBody>
      </p:sp>
      <p:sp>
        <p:nvSpPr>
          <p:cNvPr id="4" name="Plassholder for bilde 8">
            <a:extLst>
              <a:ext uri="{FF2B5EF4-FFF2-40B4-BE49-F238E27FC236}">
                <a16:creationId xmlns:a16="http://schemas.microsoft.com/office/drawing/2014/main" id="{B9890D62-CE97-E548-A5C2-8D63AA8322C7}"/>
              </a:ext>
            </a:extLst>
          </p:cNvPr>
          <p:cNvSpPr>
            <a:spLocks noGrp="1"/>
          </p:cNvSpPr>
          <p:nvPr>
            <p:ph type="pic" sz="quarter" idx="10"/>
          </p:nvPr>
        </p:nvSpPr>
        <p:spPr>
          <a:xfrm>
            <a:off x="-1" y="0"/>
            <a:ext cx="4470396" cy="4257675"/>
          </a:xfrm>
          <a:prstGeom prst="rect">
            <a:avLst/>
          </a:prstGeom>
          <a:solidFill>
            <a:schemeClr val="accent1"/>
          </a:solidFill>
        </p:spPr>
        <p:txBody>
          <a:bodyPr/>
          <a:lstStyle/>
          <a:p>
            <a:endParaRPr lang="nb-NO"/>
          </a:p>
        </p:txBody>
      </p:sp>
      <p:sp>
        <p:nvSpPr>
          <p:cNvPr id="5" name="Plassholder for bilde 8">
            <a:extLst>
              <a:ext uri="{FF2B5EF4-FFF2-40B4-BE49-F238E27FC236}">
                <a16:creationId xmlns:a16="http://schemas.microsoft.com/office/drawing/2014/main" id="{79CCF233-B73F-7A48-B223-725969885D61}"/>
              </a:ext>
            </a:extLst>
          </p:cNvPr>
          <p:cNvSpPr>
            <a:spLocks noGrp="1"/>
          </p:cNvSpPr>
          <p:nvPr>
            <p:ph type="pic" sz="quarter" idx="13"/>
          </p:nvPr>
        </p:nvSpPr>
        <p:spPr>
          <a:xfrm>
            <a:off x="4546833" y="0"/>
            <a:ext cx="3102990" cy="2533475"/>
          </a:xfrm>
          <a:prstGeom prst="rect">
            <a:avLst/>
          </a:prstGeom>
          <a:solidFill>
            <a:schemeClr val="accent3"/>
          </a:solidFill>
        </p:spPr>
        <p:txBody>
          <a:bodyPr/>
          <a:lstStyle/>
          <a:p>
            <a:endParaRPr lang="nb-NO"/>
          </a:p>
        </p:txBody>
      </p:sp>
      <p:sp>
        <p:nvSpPr>
          <p:cNvPr id="6" name="Plassholder for bilde 8">
            <a:extLst>
              <a:ext uri="{FF2B5EF4-FFF2-40B4-BE49-F238E27FC236}">
                <a16:creationId xmlns:a16="http://schemas.microsoft.com/office/drawing/2014/main" id="{9F529A48-0006-B24A-93AA-3543FA1C946C}"/>
              </a:ext>
            </a:extLst>
          </p:cNvPr>
          <p:cNvSpPr>
            <a:spLocks noGrp="1"/>
          </p:cNvSpPr>
          <p:nvPr>
            <p:ph type="pic" sz="quarter" idx="14"/>
          </p:nvPr>
        </p:nvSpPr>
        <p:spPr>
          <a:xfrm>
            <a:off x="4546833" y="2589292"/>
            <a:ext cx="3102990" cy="1668384"/>
          </a:xfrm>
          <a:prstGeom prst="rect">
            <a:avLst/>
          </a:prstGeom>
          <a:solidFill>
            <a:schemeClr val="accent1"/>
          </a:solidFill>
        </p:spPr>
        <p:txBody>
          <a:bodyPr/>
          <a:lstStyle/>
          <a:p>
            <a:endParaRPr lang="nb-NO"/>
          </a:p>
        </p:txBody>
      </p:sp>
      <p:sp>
        <p:nvSpPr>
          <p:cNvPr id="7" name="Plassholder for bilde 8">
            <a:extLst>
              <a:ext uri="{FF2B5EF4-FFF2-40B4-BE49-F238E27FC236}">
                <a16:creationId xmlns:a16="http://schemas.microsoft.com/office/drawing/2014/main" id="{116FFE66-3A35-DB4F-8A8C-8361F8BED213}"/>
              </a:ext>
            </a:extLst>
          </p:cNvPr>
          <p:cNvSpPr>
            <a:spLocks noGrp="1"/>
          </p:cNvSpPr>
          <p:nvPr>
            <p:ph type="pic" sz="quarter" idx="15"/>
          </p:nvPr>
        </p:nvSpPr>
        <p:spPr>
          <a:xfrm>
            <a:off x="2949575" y="4324524"/>
            <a:ext cx="4700248" cy="2533476"/>
          </a:xfrm>
          <a:prstGeom prst="rect">
            <a:avLst/>
          </a:prstGeom>
          <a:solidFill>
            <a:schemeClr val="accent3"/>
          </a:solidFill>
        </p:spPr>
        <p:txBody>
          <a:bodyPr/>
          <a:lstStyle/>
          <a:p>
            <a:endParaRPr lang="nb-NO"/>
          </a:p>
        </p:txBody>
      </p:sp>
      <p:sp>
        <p:nvSpPr>
          <p:cNvPr id="8" name="Plassholder for bilde 8">
            <a:extLst>
              <a:ext uri="{FF2B5EF4-FFF2-40B4-BE49-F238E27FC236}">
                <a16:creationId xmlns:a16="http://schemas.microsoft.com/office/drawing/2014/main" id="{EF1B81DD-3E19-5942-ABF2-E49E95B2E11D}"/>
              </a:ext>
            </a:extLst>
          </p:cNvPr>
          <p:cNvSpPr>
            <a:spLocks noGrp="1"/>
          </p:cNvSpPr>
          <p:nvPr>
            <p:ph type="pic" sz="quarter" idx="16"/>
          </p:nvPr>
        </p:nvSpPr>
        <p:spPr>
          <a:xfrm>
            <a:off x="-2" y="4324524"/>
            <a:ext cx="2876857" cy="2533476"/>
          </a:xfrm>
          <a:prstGeom prst="rect">
            <a:avLst/>
          </a:prstGeom>
          <a:solidFill>
            <a:schemeClr val="accent1"/>
          </a:solidFill>
        </p:spPr>
        <p:txBody>
          <a:bodyPr/>
          <a:lstStyle/>
          <a:p>
            <a:endParaRPr lang="nb-NO"/>
          </a:p>
        </p:txBody>
      </p:sp>
      <p:sp>
        <p:nvSpPr>
          <p:cNvPr id="11" name="Plassholder for bilde 8">
            <a:extLst>
              <a:ext uri="{FF2B5EF4-FFF2-40B4-BE49-F238E27FC236}">
                <a16:creationId xmlns:a16="http://schemas.microsoft.com/office/drawing/2014/main" id="{8A3318A7-0333-A748-B61B-F73753F4303C}"/>
              </a:ext>
            </a:extLst>
          </p:cNvPr>
          <p:cNvSpPr>
            <a:spLocks noGrp="1"/>
          </p:cNvSpPr>
          <p:nvPr>
            <p:ph type="pic" sz="quarter" idx="19"/>
          </p:nvPr>
        </p:nvSpPr>
        <p:spPr>
          <a:xfrm>
            <a:off x="7729878" y="-1"/>
            <a:ext cx="4470398" cy="2533475"/>
          </a:xfrm>
          <a:prstGeom prst="rect">
            <a:avLst/>
          </a:prstGeom>
          <a:solidFill>
            <a:schemeClr val="accent1"/>
          </a:solidFill>
        </p:spPr>
        <p:txBody>
          <a:bodyPr/>
          <a:lstStyle/>
          <a:p>
            <a:endParaRPr lang="nb-NO"/>
          </a:p>
        </p:txBody>
      </p:sp>
    </p:spTree>
    <p:extLst>
      <p:ext uri="{BB962C8B-B14F-4D97-AF65-F5344CB8AC3E}">
        <p14:creationId xmlns:p14="http://schemas.microsoft.com/office/powerpoint/2010/main" val="32002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collage - 2">
    <p:spTree>
      <p:nvGrpSpPr>
        <p:cNvPr id="1" name=""/>
        <p:cNvGrpSpPr/>
        <p:nvPr/>
      </p:nvGrpSpPr>
      <p:grpSpPr>
        <a:xfrm>
          <a:off x="0" y="0"/>
          <a:ext cx="0" cy="0"/>
          <a:chOff x="0" y="0"/>
          <a:chExt cx="0" cy="0"/>
        </a:xfrm>
      </p:grpSpPr>
      <p:sp>
        <p:nvSpPr>
          <p:cNvPr id="3" name="Plassholder for bilde 8">
            <a:extLst>
              <a:ext uri="{FF2B5EF4-FFF2-40B4-BE49-F238E27FC236}">
                <a16:creationId xmlns:a16="http://schemas.microsoft.com/office/drawing/2014/main" id="{835A2415-10FD-3B4F-A7A3-C8D3D77551F4}"/>
              </a:ext>
            </a:extLst>
          </p:cNvPr>
          <p:cNvSpPr>
            <a:spLocks noGrp="1"/>
          </p:cNvSpPr>
          <p:nvPr>
            <p:ph type="pic" sz="quarter" idx="12"/>
          </p:nvPr>
        </p:nvSpPr>
        <p:spPr>
          <a:xfrm>
            <a:off x="9305365" y="3460459"/>
            <a:ext cx="2886634" cy="3397541"/>
          </a:xfrm>
          <a:prstGeom prst="rect">
            <a:avLst/>
          </a:prstGeom>
          <a:solidFill>
            <a:schemeClr val="accent2"/>
          </a:solidFill>
        </p:spPr>
        <p:txBody>
          <a:bodyPr/>
          <a:lstStyle/>
          <a:p>
            <a:endParaRPr lang="nb-NO" dirty="0"/>
          </a:p>
        </p:txBody>
      </p:sp>
      <p:sp>
        <p:nvSpPr>
          <p:cNvPr id="4" name="Plassholder for bilde 8">
            <a:extLst>
              <a:ext uri="{FF2B5EF4-FFF2-40B4-BE49-F238E27FC236}">
                <a16:creationId xmlns:a16="http://schemas.microsoft.com/office/drawing/2014/main" id="{B9890D62-CE97-E548-A5C2-8D63AA8322C7}"/>
              </a:ext>
            </a:extLst>
          </p:cNvPr>
          <p:cNvSpPr>
            <a:spLocks noGrp="1"/>
          </p:cNvSpPr>
          <p:nvPr>
            <p:ph type="pic" sz="quarter" idx="10"/>
          </p:nvPr>
        </p:nvSpPr>
        <p:spPr>
          <a:xfrm>
            <a:off x="-1" y="0"/>
            <a:ext cx="4470396" cy="2533474"/>
          </a:xfrm>
          <a:prstGeom prst="rect">
            <a:avLst/>
          </a:prstGeom>
          <a:solidFill>
            <a:schemeClr val="accent1"/>
          </a:solidFill>
        </p:spPr>
        <p:txBody>
          <a:bodyPr/>
          <a:lstStyle/>
          <a:p>
            <a:endParaRPr lang="nb-NO"/>
          </a:p>
        </p:txBody>
      </p:sp>
      <p:sp>
        <p:nvSpPr>
          <p:cNvPr id="8" name="Plassholder for bilde 8">
            <a:extLst>
              <a:ext uri="{FF2B5EF4-FFF2-40B4-BE49-F238E27FC236}">
                <a16:creationId xmlns:a16="http://schemas.microsoft.com/office/drawing/2014/main" id="{EF1B81DD-3E19-5942-ABF2-E49E95B2E11D}"/>
              </a:ext>
            </a:extLst>
          </p:cNvPr>
          <p:cNvSpPr>
            <a:spLocks noGrp="1"/>
          </p:cNvSpPr>
          <p:nvPr>
            <p:ph type="pic" sz="quarter" idx="16"/>
          </p:nvPr>
        </p:nvSpPr>
        <p:spPr>
          <a:xfrm>
            <a:off x="-2" y="2600326"/>
            <a:ext cx="4470396" cy="4257674"/>
          </a:xfrm>
          <a:prstGeom prst="rect">
            <a:avLst/>
          </a:prstGeom>
          <a:solidFill>
            <a:schemeClr val="accent2"/>
          </a:solidFill>
        </p:spPr>
        <p:txBody>
          <a:bodyPr/>
          <a:lstStyle/>
          <a:p>
            <a:endParaRPr lang="nb-NO"/>
          </a:p>
        </p:txBody>
      </p:sp>
      <p:sp>
        <p:nvSpPr>
          <p:cNvPr id="11" name="Plassholder for bilde 8">
            <a:extLst>
              <a:ext uri="{FF2B5EF4-FFF2-40B4-BE49-F238E27FC236}">
                <a16:creationId xmlns:a16="http://schemas.microsoft.com/office/drawing/2014/main" id="{8A3318A7-0333-A748-B61B-F73753F4303C}"/>
              </a:ext>
            </a:extLst>
          </p:cNvPr>
          <p:cNvSpPr>
            <a:spLocks noGrp="1"/>
          </p:cNvSpPr>
          <p:nvPr>
            <p:ph type="pic" sz="quarter" idx="19"/>
          </p:nvPr>
        </p:nvSpPr>
        <p:spPr>
          <a:xfrm>
            <a:off x="7718425" y="-1"/>
            <a:ext cx="4481851" cy="3397541"/>
          </a:xfrm>
          <a:prstGeom prst="rect">
            <a:avLst/>
          </a:prstGeom>
          <a:solidFill>
            <a:schemeClr val="accent1"/>
          </a:solidFill>
        </p:spPr>
        <p:txBody>
          <a:bodyPr/>
          <a:lstStyle/>
          <a:p>
            <a:endParaRPr lang="nb-NO"/>
          </a:p>
        </p:txBody>
      </p:sp>
      <p:sp>
        <p:nvSpPr>
          <p:cNvPr id="12" name="Plassholder for bilde 8">
            <a:extLst>
              <a:ext uri="{FF2B5EF4-FFF2-40B4-BE49-F238E27FC236}">
                <a16:creationId xmlns:a16="http://schemas.microsoft.com/office/drawing/2014/main" id="{FD4E7A9E-A665-B64D-BA16-C18C096F7B26}"/>
              </a:ext>
            </a:extLst>
          </p:cNvPr>
          <p:cNvSpPr>
            <a:spLocks noGrp="1"/>
          </p:cNvSpPr>
          <p:nvPr>
            <p:ph type="pic" sz="quarter" idx="20"/>
          </p:nvPr>
        </p:nvSpPr>
        <p:spPr>
          <a:xfrm>
            <a:off x="4536604" y="3460459"/>
            <a:ext cx="4704726" cy="3397541"/>
          </a:xfrm>
          <a:prstGeom prst="rect">
            <a:avLst/>
          </a:prstGeom>
          <a:solidFill>
            <a:schemeClr val="accent1"/>
          </a:solidFill>
        </p:spPr>
        <p:txBody>
          <a:bodyPr/>
          <a:lstStyle/>
          <a:p>
            <a:endParaRPr lang="nb-NO" dirty="0"/>
          </a:p>
        </p:txBody>
      </p:sp>
      <p:sp>
        <p:nvSpPr>
          <p:cNvPr id="13" name="Plassholder for bilde 8">
            <a:extLst>
              <a:ext uri="{FF2B5EF4-FFF2-40B4-BE49-F238E27FC236}">
                <a16:creationId xmlns:a16="http://schemas.microsoft.com/office/drawing/2014/main" id="{C975ABA5-A233-C546-BB15-D2FE76320E0E}"/>
              </a:ext>
            </a:extLst>
          </p:cNvPr>
          <p:cNvSpPr>
            <a:spLocks noGrp="1"/>
          </p:cNvSpPr>
          <p:nvPr>
            <p:ph type="pic" sz="quarter" idx="21"/>
          </p:nvPr>
        </p:nvSpPr>
        <p:spPr>
          <a:xfrm>
            <a:off x="4536604" y="-1"/>
            <a:ext cx="3121496" cy="3397541"/>
          </a:xfrm>
          <a:prstGeom prst="rect">
            <a:avLst/>
          </a:prstGeom>
          <a:solidFill>
            <a:schemeClr val="accent2"/>
          </a:solidFill>
        </p:spPr>
        <p:txBody>
          <a:bodyPr/>
          <a:lstStyle/>
          <a:p>
            <a:endParaRPr lang="nb-NO"/>
          </a:p>
        </p:txBody>
      </p:sp>
    </p:spTree>
    <p:extLst>
      <p:ext uri="{BB962C8B-B14F-4D97-AF65-F5344CB8AC3E}">
        <p14:creationId xmlns:p14="http://schemas.microsoft.com/office/powerpoint/2010/main" val="173136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ide ">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DF057-DF4C-1B4F-BB8E-7AFA2388C0B1}"/>
              </a:ext>
            </a:extLst>
          </p:cNvPr>
          <p:cNvSpPr/>
          <p:nvPr userDrawn="1"/>
        </p:nvSpPr>
        <p:spPr>
          <a:xfrm>
            <a:off x="0" y="0"/>
            <a:ext cx="12192000" cy="6858000"/>
          </a:xfrm>
          <a:prstGeom prst="rect">
            <a:avLst/>
          </a:prstGeom>
          <a:solidFill>
            <a:srgbClr val="0051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78AEE622-CECD-E24D-85A8-C0310B6B66E3}"/>
              </a:ext>
            </a:extLst>
          </p:cNvPr>
          <p:cNvPicPr>
            <a:picLocks noChangeAspect="1"/>
          </p:cNvPicPr>
          <p:nvPr userDrawn="1"/>
        </p:nvPicPr>
        <p:blipFill>
          <a:blip r:embed="rId2"/>
          <a:stretch>
            <a:fillRect/>
          </a:stretch>
        </p:blipFill>
        <p:spPr>
          <a:xfrm>
            <a:off x="3644170" y="2879762"/>
            <a:ext cx="2307368" cy="989532"/>
          </a:xfrm>
          <a:prstGeom prst="rect">
            <a:avLst/>
          </a:prstGeom>
        </p:spPr>
      </p:pic>
      <p:sp>
        <p:nvSpPr>
          <p:cNvPr id="3" name="TekstSylinder 2">
            <a:extLst>
              <a:ext uri="{FF2B5EF4-FFF2-40B4-BE49-F238E27FC236}">
                <a16:creationId xmlns:a16="http://schemas.microsoft.com/office/drawing/2014/main" id="{16F1E07F-4A35-364A-871D-2D5C0C969705}"/>
              </a:ext>
            </a:extLst>
          </p:cNvPr>
          <p:cNvSpPr txBox="1"/>
          <p:nvPr userDrawn="1"/>
        </p:nvSpPr>
        <p:spPr>
          <a:xfrm>
            <a:off x="6240463" y="3097529"/>
            <a:ext cx="4646993" cy="553998"/>
          </a:xfrm>
          <a:prstGeom prst="rect">
            <a:avLst/>
          </a:prstGeom>
          <a:noFill/>
        </p:spPr>
        <p:txBody>
          <a:bodyPr wrap="square" lIns="0" tIns="0" rIns="0" bIns="0" rtlCol="0" anchor="ctr">
            <a:spAutoFit/>
          </a:bodyPr>
          <a:lstStyle/>
          <a:p>
            <a:pPr>
              <a:lnSpc>
                <a:spcPct val="100000"/>
              </a:lnSpc>
            </a:pPr>
            <a:r>
              <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rPr>
              <a:t>Telefon 38 07 50 00</a:t>
            </a:r>
          </a:p>
          <a:p>
            <a:pPr>
              <a:lnSpc>
                <a:spcPct val="100000"/>
              </a:lnSpc>
            </a:pPr>
            <a:r>
              <a:rPr lang="nb-NO"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post@kristiansand.kommune.no</a:t>
            </a:r>
            <a:endPar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nb-NO"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Kristiansand.kommune.no</a:t>
            </a:r>
            <a:endParaRPr lang="nb-NO"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129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2F17B2-5915-4D60-BC48-D1DB6D3B6A00}"/>
              </a:ext>
            </a:extLst>
          </p:cNvPr>
          <p:cNvSpPr>
            <a:spLocks noGrp="1"/>
          </p:cNvSpPr>
          <p:nvPr>
            <p:ph type="title"/>
          </p:nvPr>
        </p:nvSpPr>
        <p:spPr/>
        <p:txBody>
          <a:body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298FB4A6-7984-4808-8E7C-1A258CC213E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8025945F-0124-4E72-88F0-B0870148F350}"/>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5" name="Plassholder for bunntekst 4">
            <a:extLst>
              <a:ext uri="{FF2B5EF4-FFF2-40B4-BE49-F238E27FC236}">
                <a16:creationId xmlns:a16="http://schemas.microsoft.com/office/drawing/2014/main" id="{CA530D0E-40A4-4316-A448-0B59C6C31D0A}"/>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03B8EB90-0BA3-4923-B38C-B2A46EF3A825}"/>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250775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6CEA63-CC0E-4A48-9B07-F480452E852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no-NO"/>
          </a:p>
        </p:txBody>
      </p:sp>
      <p:sp>
        <p:nvSpPr>
          <p:cNvPr id="3" name="Plassholder for tekst 2">
            <a:extLst>
              <a:ext uri="{FF2B5EF4-FFF2-40B4-BE49-F238E27FC236}">
                <a16:creationId xmlns:a16="http://schemas.microsoft.com/office/drawing/2014/main" id="{2DF7F0B6-2892-4338-AED8-FCC6CF800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4324421-5EC8-4D0A-BB82-38719C307BD0}"/>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5" name="Plassholder for bunntekst 4">
            <a:extLst>
              <a:ext uri="{FF2B5EF4-FFF2-40B4-BE49-F238E27FC236}">
                <a16:creationId xmlns:a16="http://schemas.microsoft.com/office/drawing/2014/main" id="{FC7B0BCC-878A-41CA-BA89-6797B71D1A98}"/>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B09958CA-1124-40C3-AA27-0077E017EBA9}"/>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26262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D54E1B-64B5-4C7C-9148-5B27A5EBE5F8}"/>
              </a:ext>
            </a:extLst>
          </p:cNvPr>
          <p:cNvSpPr>
            <a:spLocks noGrp="1"/>
          </p:cNvSpPr>
          <p:nvPr>
            <p:ph type="title"/>
          </p:nvPr>
        </p:nvSpPr>
        <p:spPr/>
        <p:txBody>
          <a:body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C11CE863-9FFB-474D-A6F0-CEBBDB7DFD6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innhold 3">
            <a:extLst>
              <a:ext uri="{FF2B5EF4-FFF2-40B4-BE49-F238E27FC236}">
                <a16:creationId xmlns:a16="http://schemas.microsoft.com/office/drawing/2014/main" id="{531E43AC-6876-4EB5-9344-4BB2CF9E374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5" name="Plassholder for dato 4">
            <a:extLst>
              <a:ext uri="{FF2B5EF4-FFF2-40B4-BE49-F238E27FC236}">
                <a16:creationId xmlns:a16="http://schemas.microsoft.com/office/drawing/2014/main" id="{BBC890BE-D5FC-4A03-91D5-2F599CA833DB}"/>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6" name="Plassholder for bunntekst 5">
            <a:extLst>
              <a:ext uri="{FF2B5EF4-FFF2-40B4-BE49-F238E27FC236}">
                <a16:creationId xmlns:a16="http://schemas.microsoft.com/office/drawing/2014/main" id="{4E1EB7C7-5220-4267-B213-2593217006A6}"/>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8DA353F9-2D50-4389-9A3F-70760EC1D354}"/>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343152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5B6B4C-9912-47C8-99DD-D0ACEBC4C106}"/>
              </a:ext>
            </a:extLst>
          </p:cNvPr>
          <p:cNvSpPr>
            <a:spLocks noGrp="1"/>
          </p:cNvSpPr>
          <p:nvPr>
            <p:ph type="title"/>
          </p:nvPr>
        </p:nvSpPr>
        <p:spPr>
          <a:xfrm>
            <a:off x="839788" y="365125"/>
            <a:ext cx="10515600" cy="1325563"/>
          </a:xfrm>
        </p:spPr>
        <p:txBody>
          <a:bodyPr/>
          <a:lstStyle/>
          <a:p>
            <a:r>
              <a:rPr lang="nb-NO"/>
              <a:t>Klikk for å redigere tittelstil</a:t>
            </a:r>
            <a:endParaRPr lang="no-NO"/>
          </a:p>
        </p:txBody>
      </p:sp>
      <p:sp>
        <p:nvSpPr>
          <p:cNvPr id="3" name="Plassholder for tekst 2">
            <a:extLst>
              <a:ext uri="{FF2B5EF4-FFF2-40B4-BE49-F238E27FC236}">
                <a16:creationId xmlns:a16="http://schemas.microsoft.com/office/drawing/2014/main" id="{3A5EDB5A-99F0-4A4C-85F8-AD3EEAEDA4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AC4224E-B023-47FE-922B-4165DBC4007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5" name="Plassholder for tekst 4">
            <a:extLst>
              <a:ext uri="{FF2B5EF4-FFF2-40B4-BE49-F238E27FC236}">
                <a16:creationId xmlns:a16="http://schemas.microsoft.com/office/drawing/2014/main" id="{AE82FFF1-48FA-4C23-93CB-480096A9F6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7CC761D-ED54-4121-99A8-E919EA2798A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7" name="Plassholder for dato 6">
            <a:extLst>
              <a:ext uri="{FF2B5EF4-FFF2-40B4-BE49-F238E27FC236}">
                <a16:creationId xmlns:a16="http://schemas.microsoft.com/office/drawing/2014/main" id="{E1D8829E-B217-4306-9EFA-BC2781E5C968}"/>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8" name="Plassholder for bunntekst 7">
            <a:extLst>
              <a:ext uri="{FF2B5EF4-FFF2-40B4-BE49-F238E27FC236}">
                <a16:creationId xmlns:a16="http://schemas.microsoft.com/office/drawing/2014/main" id="{D4B3BBBD-5EF0-4A79-AC7A-57E3F97B16BD}"/>
              </a:ext>
            </a:extLst>
          </p:cNvPr>
          <p:cNvSpPr>
            <a:spLocks noGrp="1"/>
          </p:cNvSpPr>
          <p:nvPr>
            <p:ph type="ftr" sz="quarter" idx="11"/>
          </p:nvPr>
        </p:nvSpPr>
        <p:spPr/>
        <p:txBody>
          <a:bodyPr/>
          <a:lstStyle/>
          <a:p>
            <a:endParaRPr lang="no-NO"/>
          </a:p>
        </p:txBody>
      </p:sp>
      <p:sp>
        <p:nvSpPr>
          <p:cNvPr id="9" name="Plassholder for lysbildenummer 8">
            <a:extLst>
              <a:ext uri="{FF2B5EF4-FFF2-40B4-BE49-F238E27FC236}">
                <a16:creationId xmlns:a16="http://schemas.microsoft.com/office/drawing/2014/main" id="{5C62466F-04AB-4A2C-BE27-DDA2567AB6D6}"/>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268505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89151A-4212-4316-B3A3-5BBE480BDE7F}"/>
              </a:ext>
            </a:extLst>
          </p:cNvPr>
          <p:cNvSpPr>
            <a:spLocks noGrp="1"/>
          </p:cNvSpPr>
          <p:nvPr>
            <p:ph type="title"/>
          </p:nvPr>
        </p:nvSpPr>
        <p:spPr/>
        <p:txBody>
          <a:bodyPr/>
          <a:lstStyle/>
          <a:p>
            <a:r>
              <a:rPr lang="nb-NO"/>
              <a:t>Klikk for å redigere tittelstil</a:t>
            </a:r>
            <a:endParaRPr lang="no-NO"/>
          </a:p>
        </p:txBody>
      </p:sp>
      <p:sp>
        <p:nvSpPr>
          <p:cNvPr id="3" name="Plassholder for dato 2">
            <a:extLst>
              <a:ext uri="{FF2B5EF4-FFF2-40B4-BE49-F238E27FC236}">
                <a16:creationId xmlns:a16="http://schemas.microsoft.com/office/drawing/2014/main" id="{6A53B132-EA08-4936-8B97-FD5FB84517F6}"/>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4" name="Plassholder for bunntekst 3">
            <a:extLst>
              <a:ext uri="{FF2B5EF4-FFF2-40B4-BE49-F238E27FC236}">
                <a16:creationId xmlns:a16="http://schemas.microsoft.com/office/drawing/2014/main" id="{8D61F9C5-8473-4909-88D0-4AAB230CA2AB}"/>
              </a:ext>
            </a:extLst>
          </p:cNvPr>
          <p:cNvSpPr>
            <a:spLocks noGrp="1"/>
          </p:cNvSpPr>
          <p:nvPr>
            <p:ph type="ftr" sz="quarter" idx="11"/>
          </p:nvPr>
        </p:nvSpPr>
        <p:spPr/>
        <p:txBody>
          <a:bodyPr/>
          <a:lstStyle/>
          <a:p>
            <a:endParaRPr lang="no-NO"/>
          </a:p>
        </p:txBody>
      </p:sp>
      <p:sp>
        <p:nvSpPr>
          <p:cNvPr id="5" name="Plassholder for lysbildenummer 4">
            <a:extLst>
              <a:ext uri="{FF2B5EF4-FFF2-40B4-BE49-F238E27FC236}">
                <a16:creationId xmlns:a16="http://schemas.microsoft.com/office/drawing/2014/main" id="{583065EC-456A-4E6D-89B0-86CF085E1F17}"/>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342913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9F109D9-73BB-49C2-8372-45E782CA8C66}"/>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3" name="Plassholder for bunntekst 2">
            <a:extLst>
              <a:ext uri="{FF2B5EF4-FFF2-40B4-BE49-F238E27FC236}">
                <a16:creationId xmlns:a16="http://schemas.microsoft.com/office/drawing/2014/main" id="{E592A335-868B-4653-AF7B-02FE3B75601D}"/>
              </a:ext>
            </a:extLst>
          </p:cNvPr>
          <p:cNvSpPr>
            <a:spLocks noGrp="1"/>
          </p:cNvSpPr>
          <p:nvPr>
            <p:ph type="ftr" sz="quarter" idx="11"/>
          </p:nvPr>
        </p:nvSpPr>
        <p:spPr/>
        <p:txBody>
          <a:bodyPr/>
          <a:lstStyle/>
          <a:p>
            <a:endParaRPr lang="no-NO"/>
          </a:p>
        </p:txBody>
      </p:sp>
      <p:sp>
        <p:nvSpPr>
          <p:cNvPr id="4" name="Plassholder for lysbildenummer 3">
            <a:extLst>
              <a:ext uri="{FF2B5EF4-FFF2-40B4-BE49-F238E27FC236}">
                <a16:creationId xmlns:a16="http://schemas.microsoft.com/office/drawing/2014/main" id="{6599E80A-A265-44BF-B936-3FA39B1C4FE3}"/>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156769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0C0698-A249-4154-B743-A8EB4C1D118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F3992BA1-F709-4F08-B4D6-059732F08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tekst 3">
            <a:extLst>
              <a:ext uri="{FF2B5EF4-FFF2-40B4-BE49-F238E27FC236}">
                <a16:creationId xmlns:a16="http://schemas.microsoft.com/office/drawing/2014/main" id="{46685B14-534E-45A6-9B65-E1AEFFD75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81662B4-1E62-4CC3-9F5E-A071E3181D64}"/>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6" name="Plassholder for bunntekst 5">
            <a:extLst>
              <a:ext uri="{FF2B5EF4-FFF2-40B4-BE49-F238E27FC236}">
                <a16:creationId xmlns:a16="http://schemas.microsoft.com/office/drawing/2014/main" id="{0558E9E2-AA35-4D63-9DEC-8FC77448B050}"/>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AEDDE2F0-3ED6-46DE-B9F3-76F725F91A4D}"/>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118748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13E7A2-BE1D-462A-96AC-0EC4AA23E0A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o-NO"/>
          </a:p>
        </p:txBody>
      </p:sp>
      <p:sp>
        <p:nvSpPr>
          <p:cNvPr id="3" name="Plassholder for bilde 2">
            <a:extLst>
              <a:ext uri="{FF2B5EF4-FFF2-40B4-BE49-F238E27FC236}">
                <a16:creationId xmlns:a16="http://schemas.microsoft.com/office/drawing/2014/main" id="{368AFF60-39F6-4C5A-B24F-38254E50F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o-NO"/>
          </a:p>
        </p:txBody>
      </p:sp>
      <p:sp>
        <p:nvSpPr>
          <p:cNvPr id="4" name="Plassholder for tekst 3">
            <a:extLst>
              <a:ext uri="{FF2B5EF4-FFF2-40B4-BE49-F238E27FC236}">
                <a16:creationId xmlns:a16="http://schemas.microsoft.com/office/drawing/2014/main" id="{50DB2713-C1C8-4D67-BC15-6979AF60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2331D71-B696-4463-A684-DD919871A0D5}"/>
              </a:ext>
            </a:extLst>
          </p:cNvPr>
          <p:cNvSpPr>
            <a:spLocks noGrp="1"/>
          </p:cNvSpPr>
          <p:nvPr>
            <p:ph type="dt" sz="half" idx="10"/>
          </p:nvPr>
        </p:nvSpPr>
        <p:spPr/>
        <p:txBody>
          <a:bodyPr/>
          <a:lstStyle/>
          <a:p>
            <a:fld id="{C9C8C867-0E08-4AF9-8F28-D6F66ADEC5D5}" type="datetimeFigureOut">
              <a:rPr lang="no-NO" smtClean="0"/>
              <a:t>01.03.2022</a:t>
            </a:fld>
            <a:endParaRPr lang="no-NO"/>
          </a:p>
        </p:txBody>
      </p:sp>
      <p:sp>
        <p:nvSpPr>
          <p:cNvPr id="6" name="Plassholder for bunntekst 5">
            <a:extLst>
              <a:ext uri="{FF2B5EF4-FFF2-40B4-BE49-F238E27FC236}">
                <a16:creationId xmlns:a16="http://schemas.microsoft.com/office/drawing/2014/main" id="{4A287A7D-14C1-4A33-AFE5-51ACF53F0E20}"/>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02B8204D-1ADC-4854-ABBE-9CC4B8A62E48}"/>
              </a:ext>
            </a:extLst>
          </p:cNvPr>
          <p:cNvSpPr>
            <a:spLocks noGrp="1"/>
          </p:cNvSpPr>
          <p:nvPr>
            <p:ph type="sldNum" sz="quarter" idx="12"/>
          </p:nvPr>
        </p:nvSpPr>
        <p:spPr/>
        <p:txBody>
          <a:bodyPr/>
          <a:lstStyle/>
          <a:p>
            <a:fld id="{98D59B8B-AACB-441F-A9FB-B59C312C6AE1}" type="slidenum">
              <a:rPr lang="no-NO" smtClean="0"/>
              <a:t>‹#›</a:t>
            </a:fld>
            <a:endParaRPr lang="no-NO"/>
          </a:p>
        </p:txBody>
      </p:sp>
    </p:spTree>
    <p:extLst>
      <p:ext uri="{BB962C8B-B14F-4D97-AF65-F5344CB8AC3E}">
        <p14:creationId xmlns:p14="http://schemas.microsoft.com/office/powerpoint/2010/main" val="135171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0DE2F09-D178-47D3-8181-DAEE0E23F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o-NO"/>
          </a:p>
        </p:txBody>
      </p:sp>
      <p:sp>
        <p:nvSpPr>
          <p:cNvPr id="3" name="Plassholder for tekst 2">
            <a:extLst>
              <a:ext uri="{FF2B5EF4-FFF2-40B4-BE49-F238E27FC236}">
                <a16:creationId xmlns:a16="http://schemas.microsoft.com/office/drawing/2014/main" id="{8C29EED8-2054-4E8D-8595-0DF29B1B1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40DB2B21-97D2-4BF9-84DB-23B5462CE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8C867-0E08-4AF9-8F28-D6F66ADEC5D5}" type="datetimeFigureOut">
              <a:rPr lang="no-NO" smtClean="0"/>
              <a:t>01.03.2022</a:t>
            </a:fld>
            <a:endParaRPr lang="no-NO"/>
          </a:p>
        </p:txBody>
      </p:sp>
      <p:sp>
        <p:nvSpPr>
          <p:cNvPr id="5" name="Plassholder for bunntekst 4">
            <a:extLst>
              <a:ext uri="{FF2B5EF4-FFF2-40B4-BE49-F238E27FC236}">
                <a16:creationId xmlns:a16="http://schemas.microsoft.com/office/drawing/2014/main" id="{748BBFBC-DB22-47C8-A110-6629AEBB1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o-NO"/>
          </a:p>
        </p:txBody>
      </p:sp>
      <p:sp>
        <p:nvSpPr>
          <p:cNvPr id="6" name="Plassholder for lysbildenummer 5">
            <a:extLst>
              <a:ext uri="{FF2B5EF4-FFF2-40B4-BE49-F238E27FC236}">
                <a16:creationId xmlns:a16="http://schemas.microsoft.com/office/drawing/2014/main" id="{77E745BE-11C5-4CBD-9E6D-418E4C1F8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59B8B-AACB-441F-A9FB-B59C312C6AE1}" type="slidenum">
              <a:rPr lang="no-NO" smtClean="0"/>
              <a:t>‹#›</a:t>
            </a:fld>
            <a:endParaRPr lang="no-NO"/>
          </a:p>
        </p:txBody>
      </p:sp>
    </p:spTree>
    <p:extLst>
      <p:ext uri="{BB962C8B-B14F-4D97-AF65-F5344CB8AC3E}">
        <p14:creationId xmlns:p14="http://schemas.microsoft.com/office/powerpoint/2010/main" val="163717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o-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576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914400" rtl="0" eaLnBrk="1" latinLnBrk="0" hangingPunct="1">
        <a:lnSpc>
          <a:spcPct val="90000"/>
        </a:lnSpc>
        <a:spcBef>
          <a:spcPct val="0"/>
        </a:spcBef>
        <a:buNone/>
        <a:defRPr sz="2800" b="1"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765A449-645F-A441-A3AB-0696E257C495}"/>
              </a:ext>
            </a:extLst>
          </p:cNvPr>
          <p:cNvSpPr>
            <a:spLocks noGrp="1"/>
          </p:cNvSpPr>
          <p:nvPr>
            <p:ph type="title"/>
          </p:nvPr>
        </p:nvSpPr>
        <p:spPr>
          <a:xfrm>
            <a:off x="550862" y="291600"/>
            <a:ext cx="8731528" cy="972000"/>
          </a:xfrm>
          <a:prstGeom prst="rect">
            <a:avLst/>
          </a:prstGeom>
        </p:spPr>
        <p:txBody>
          <a:bodyPr vert="horz" lIns="0" tIns="0" rIns="0" bIns="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F39560B0-55CC-364A-9491-62A0F4C4B0B7}"/>
              </a:ext>
            </a:extLst>
          </p:cNvPr>
          <p:cNvSpPr>
            <a:spLocks noGrp="1"/>
          </p:cNvSpPr>
          <p:nvPr>
            <p:ph type="body" idx="1"/>
          </p:nvPr>
        </p:nvSpPr>
        <p:spPr>
          <a:xfrm>
            <a:off x="550863" y="1628775"/>
            <a:ext cx="11090275" cy="4278042"/>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98522122"/>
      </p:ext>
    </p:extLst>
  </p:cSld>
  <p:clrMap bg1="lt1" tx1="dk1" bg2="lt2" tx2="dk2" accent1="accent1" accent2="accent2" accent3="accent3" accent4="accent4" accent5="accent5" accent6="accent6" hlink="hlink" folHlink="folHlink"/>
  <p:sldLayoutIdLst>
    <p:sldLayoutId id="2147483667" r:id="rId1"/>
  </p:sldLayoutIdLst>
  <p:hf hdr="0" ftr="0"/>
  <p:txStyles>
    <p:titleStyle>
      <a:lvl1pPr algn="l" defTabSz="914400" rtl="0" eaLnBrk="1" latinLnBrk="0" hangingPunct="1">
        <a:lnSpc>
          <a:spcPct val="90000"/>
        </a:lnSpc>
        <a:spcBef>
          <a:spcPct val="0"/>
        </a:spcBef>
        <a:buNone/>
        <a:defRPr sz="3200" b="0" kern="1200">
          <a:solidFill>
            <a:srgbClr val="004EA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4EA8"/>
        </a:buClr>
        <a:buSzPct val="120000"/>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Clr>
          <a:srgbClr val="004EA8"/>
        </a:buClr>
        <a:buSzPct val="120000"/>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rgbClr val="004EA8"/>
        </a:buClr>
        <a:buSzPct val="12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pos="7333">
          <p15:clr>
            <a:srgbClr val="F26B43"/>
          </p15:clr>
        </p15:guide>
        <p15:guide id="5" pos="347">
          <p15:clr>
            <a:srgbClr val="F26B43"/>
          </p15:clr>
        </p15:guide>
        <p15:guide id="6" orient="horz" pos="2160">
          <p15:clr>
            <a:srgbClr val="F26B43"/>
          </p15:clr>
        </p15:guide>
        <p15:guide id="7" orient="horz" pos="3884">
          <p15:clr>
            <a:srgbClr val="F26B43"/>
          </p15:clr>
        </p15:guide>
        <p15:guide id="10" orient="horz" pos="958">
          <p15:clr>
            <a:srgbClr val="F26B43"/>
          </p15:clr>
        </p15:guide>
        <p15:guide id="11" orient="horz" pos="799">
          <p15:clr>
            <a:srgbClr val="F26B43"/>
          </p15:clr>
        </p15:guide>
        <p15:guide id="12" pos="3749">
          <p15:clr>
            <a:srgbClr val="F26B43"/>
          </p15:clr>
        </p15:guide>
        <p15:guide id="13" pos="3931">
          <p15:clr>
            <a:srgbClr val="F26B43"/>
          </p15:clr>
        </p15:guide>
        <p15:guide id="14" orient="horz" pos="3725">
          <p15:clr>
            <a:srgbClr val="F26B43"/>
          </p15:clr>
        </p15:guide>
        <p15:guide id="15" orient="horz" pos="754">
          <p15:clr>
            <a:srgbClr val="F26B43"/>
          </p15:clr>
        </p15:guide>
        <p15:guide id="16" orient="horz" pos="10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s://lovdata.no/lov/2011-06-24-30/%C2%A77-2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ovdata.no/forskrift/2011-12-16-1256/%c2%a7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helsedirektoratet.no/brosjyrer/ditt-liv-din-plan-til-deg-som-kan-ha-behov-for-langvarige-og-koordinerte-tjenest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lovdata.no/lov/2009-12-18-131/%c2%a728" TargetMode="External"/><Relationship Id="rId13" Type="http://schemas.openxmlformats.org/officeDocument/2006/relationships/hyperlink" Target="https://lovdata.no/forskrift/2009-12-18-1641/&#167;6" TargetMode="External"/><Relationship Id="rId3" Type="http://schemas.openxmlformats.org/officeDocument/2006/relationships/hyperlink" Target="https://lovdata.no/dokument/NL/lov/2011-06-24-30#KAPITTEL_7" TargetMode="External"/><Relationship Id="rId7" Type="http://schemas.openxmlformats.org/officeDocument/2006/relationships/hyperlink" Target="http://lovdata.no/lov/2006-06-16-20/%c2%a715" TargetMode="External"/><Relationship Id="rId12" Type="http://schemas.openxmlformats.org/officeDocument/2006/relationships/hyperlink" Target="https://lovdata.no/lov/2003-07-04-80/&#167;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lovdata.no/dokument/NL/lov/1999-07-02-62/KAPITTEL_4#KAPITTEL_4" TargetMode="External"/><Relationship Id="rId11" Type="http://schemas.openxmlformats.org/officeDocument/2006/relationships/hyperlink" Target="http://lovdata.no/lov/2009-06-19-44/%c2%a74" TargetMode="External"/><Relationship Id="rId5" Type="http://schemas.openxmlformats.org/officeDocument/2006/relationships/hyperlink" Target="https://lovdata.no/lov/1999-07-02-63/&#167;2-5" TargetMode="External"/><Relationship Id="rId10" Type="http://schemas.openxmlformats.org/officeDocument/2006/relationships/hyperlink" Target="http://lovdata.no/lov/1992-07-17-100/%c2%a73-2a" TargetMode="External"/><Relationship Id="rId4" Type="http://schemas.openxmlformats.org/officeDocument/2006/relationships/hyperlink" Target="https://lovdata.no/lov/1999-07-02-61/&#167;2-5" TargetMode="External"/><Relationship Id="rId9" Type="http://schemas.openxmlformats.org/officeDocument/2006/relationships/hyperlink" Target="http://lovdata.no/lov/2009-12-18-131/%c2%a73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ovdata.no/NL/lov/1998-07-17-61/%c2%a715-8" TargetMode="External"/><Relationship Id="rId2" Type="http://schemas.openxmlformats.org/officeDocument/2006/relationships/hyperlink" Target="http://lovdata.no/lov/1998-07-17-61/%c2%a715-5" TargetMode="External"/><Relationship Id="rId1" Type="http://schemas.openxmlformats.org/officeDocument/2006/relationships/slideLayout" Target="../slideLayouts/slideLayout2.xml"/><Relationship Id="rId5" Type="http://schemas.openxmlformats.org/officeDocument/2006/relationships/hyperlink" Target="https://lovdata.no/forskrift/2012-08-29-842/&#167;19" TargetMode="External"/><Relationship Id="rId4" Type="http://schemas.openxmlformats.org/officeDocument/2006/relationships/hyperlink" Target="https://lovdata.no/NL/lov/2003-07-04-84/%c2%a73-6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lsedirektoratet.no/veiledere/oppfolging-av-personer-med-store-og-sammensatte-behov/strukturert-oppfolging-gjennom-tverrfaglige-team/om-koordinatorrollen-i-tverrfaglig-oppfolgingste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ristiansand.extend.no/cgi-bin/document.pl?pid=nyekristiansand&amp;DocumentID=3847&amp;UnitID=1235" TargetMode="External"/><Relationship Id="rId2" Type="http://schemas.openxmlformats.org/officeDocument/2006/relationships/hyperlink" Target="https://kristiansand.extend.no/cgi-bin/document.pl?pid=nyekristiansand&amp;DocumentID=3846&amp;UnitID=1235" TargetMode="External"/><Relationship Id="rId1" Type="http://schemas.openxmlformats.org/officeDocument/2006/relationships/slideLayout" Target="../slideLayouts/slideLayout2.xml"/><Relationship Id="rId6" Type="http://schemas.openxmlformats.org/officeDocument/2006/relationships/hyperlink" Target="https://www.kslaring.no/local/course_page/home_page.php?id=16341&amp;start=0" TargetMode="External"/><Relationship Id="rId5" Type="http://schemas.openxmlformats.org/officeDocument/2006/relationships/hyperlink" Target="https://www.kslaring.no/local/course_page/home_page.php?id=22752&amp;start=0" TargetMode="External"/><Relationship Id="rId4" Type="http://schemas.openxmlformats.org/officeDocument/2006/relationships/hyperlink" Target="http://kslaring.kristiansand.kommune.no/"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lovdata.no/forskrift/2011-12-16-1256/&#167;2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kristiansand.kommune.no/globalassets/skjemaer-pdfdoc/autorisasjonsskjema-dips-samspill.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datatilsynet.no/rettigheter-og-plikter/personopplysninger/fodselsnumm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krikom-my.sharepoint.com/personal/tone_ness_kristiansand_kommune_no/Documents/Dips%20Samspill/M%C3%B8teinnkalling%20%20og%20referat%20Dips%20samspill%20bilde%20for%20bilde.docx?web=1" TargetMode="External"/><Relationship Id="rId2" Type="http://schemas.openxmlformats.org/officeDocument/2006/relationships/hyperlink" Target="https://samspill.dips.no/KristiansandKur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hyperlink" Target="mailto:Tone.Ness@Kristiansand.kommune.no" TargetMode="Externa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hyperlink" Target="https://lovdata.no/lov/1997-06-19-62/&#167;1a" TargetMode="External"/><Relationship Id="rId2" Type="http://schemas.openxmlformats.org/officeDocument/2006/relationships/hyperlink" Target="https://lovdata.no/lov/1992-07-17-100/&#167;3-2"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lovdata.no/lov/2018-06-15-38/gdpr/a9" TargetMode="External"/><Relationship Id="rId2" Type="http://schemas.openxmlformats.org/officeDocument/2006/relationships/hyperlink" Target="https://lovdata.no/lov/2011-06-24-30/%C2%A77-2a" TargetMode="External"/><Relationship Id="rId1" Type="http://schemas.openxmlformats.org/officeDocument/2006/relationships/slideLayout" Target="../slideLayouts/slideLayout2.xml"/><Relationship Id="rId6" Type="http://schemas.openxmlformats.org/officeDocument/2006/relationships/hyperlink" Target="https://lovdata.no/lov/2003-07-04-84/%C2%A76-1" TargetMode="External"/><Relationship Id="rId5" Type="http://schemas.openxmlformats.org/officeDocument/2006/relationships/hyperlink" Target="https://lovdata.no/lov/2005-06-17-64/%C2%A719" TargetMode="External"/><Relationship Id="rId4" Type="http://schemas.openxmlformats.org/officeDocument/2006/relationships/hyperlink" Target="https://lovdata.no/lov/2018-06-15-38/gdpr/a10"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unnaas.no/regional-koordinerende-enhet" TargetMode="External"/><Relationship Id="rId2" Type="http://schemas.openxmlformats.org/officeDocument/2006/relationships/hyperlink" Target="https://sshf.no/behandlinger/habilitering-og-rehabiliterin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ristiansand.extend.no/cgi-bin/document.pl?pid=nyekristiansand&amp;DocumentID=4568&amp;UnitID=1235" TargetMode="External"/><Relationship Id="rId2" Type="http://schemas.openxmlformats.org/officeDocument/2006/relationships/hyperlink" Target="https://kristiansand.extend.no/cgi-bin/document.pl?pid=nyekristiansand&amp;DocumentID=2226&amp;UnitID=1235" TargetMode="External"/><Relationship Id="rId1" Type="http://schemas.openxmlformats.org/officeDocument/2006/relationships/slideLayout" Target="../slideLayouts/slideLayout2.xml"/><Relationship Id="rId5" Type="http://schemas.openxmlformats.org/officeDocument/2006/relationships/hyperlink" Target="https://kristiansand.extend.no/cgi-bin/document.pl?pid=nyekristiansand&amp;DocumentID=3719&amp;UnitID=1235" TargetMode="External"/><Relationship Id="rId4" Type="http://schemas.openxmlformats.org/officeDocument/2006/relationships/hyperlink" Target="https://kristiansand.extend.no/cgi-bin/document.pl?pid=nyekristiansand&amp;DocumentID=8379&amp;UnitID=123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kristiansand.extend.no/cgi-bin/document.pl?pid=nyekristiansand&amp;DocumentID=2226&amp;UnitID=1235" TargetMode="External"/><Relationship Id="rId2" Type="http://schemas.openxmlformats.org/officeDocument/2006/relationships/hyperlink" Target="https://www.kristiansand.kommune.no/globalassets/skjemaer-pdfdoc/soknad-om-tjenester.pdf" TargetMode="External"/><Relationship Id="rId1" Type="http://schemas.openxmlformats.org/officeDocument/2006/relationships/slideLayout" Target="../slideLayouts/slideLayout2.xml"/><Relationship Id="rId4" Type="http://schemas.openxmlformats.org/officeDocument/2006/relationships/hyperlink" Target="https://kristiansand.extend.no/cgi-bin/document.pl?pid=nyekristiansand&amp;DocumentID=8379&amp;UnitID=123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ssholder for bilde 1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59" b="7859"/>
          <a:stretch>
            <a:fillRect/>
          </a:stretch>
        </p:blipFill>
        <p:spPr/>
      </p:pic>
      <p:pic>
        <p:nvPicPr>
          <p:cNvPr id="12" name="Plassholder for bilde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1718" b="11718"/>
          <a:stretch>
            <a:fillRect/>
          </a:stretch>
        </p:blipFill>
        <p:spPr>
          <a:xfrm>
            <a:off x="7721601" y="1682750"/>
            <a:ext cx="4470398" cy="5127625"/>
          </a:xfrm>
        </p:spPr>
      </p:pic>
      <p:pic>
        <p:nvPicPr>
          <p:cNvPr id="18" name="Plassholder for bilde 17"/>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7636" b="7636"/>
          <a:stretch>
            <a:fillRect/>
          </a:stretch>
        </p:blipFill>
        <p:spPr/>
      </p:pic>
      <p:sp>
        <p:nvSpPr>
          <p:cNvPr id="19" name="TekstSylinder 18"/>
          <p:cNvSpPr txBox="1"/>
          <p:nvPr/>
        </p:nvSpPr>
        <p:spPr>
          <a:xfrm>
            <a:off x="4812632" y="1682750"/>
            <a:ext cx="7379367" cy="2308324"/>
          </a:xfrm>
          <a:prstGeom prst="rect">
            <a:avLst/>
          </a:prstGeom>
          <a:solidFill>
            <a:schemeClr val="accent2">
              <a:lumMod val="40000"/>
              <a:lumOff val="60000"/>
            </a:schemeClr>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latin typeface="Arial" panose="020B0604020202020204"/>
              </a:rPr>
              <a:t>Koordinatorfunksjonen og </a:t>
            </a:r>
            <a:r>
              <a:rPr lang="nb-NO" sz="2400" dirty="0" err="1">
                <a:solidFill>
                  <a:srgbClr val="000000"/>
                </a:solidFill>
                <a:latin typeface="Arial" panose="020B0604020202020204"/>
              </a:rPr>
              <a:t>Dips</a:t>
            </a:r>
            <a:r>
              <a:rPr lang="nb-NO" sz="2400" dirty="0">
                <a:solidFill>
                  <a:srgbClr val="000000"/>
                </a:solidFill>
                <a:latin typeface="Arial" panose="020B0604020202020204"/>
              </a:rPr>
              <a:t> samspill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latin typeface="Arial" panose="020B0604020202020204"/>
              </a:rPr>
              <a:t>- for koordinatorveiledere og ledere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err="1">
                <a:solidFill>
                  <a:srgbClr val="000000"/>
                </a:solidFill>
                <a:latin typeface="Arial" panose="020B0604020202020204"/>
              </a:rPr>
              <a:t>Teamsmøte</a:t>
            </a:r>
            <a:r>
              <a:rPr lang="nb-NO" sz="2400" dirty="0">
                <a:solidFill>
                  <a:srgbClr val="000000"/>
                </a:solidFill>
                <a:latin typeface="Arial" panose="020B0604020202020204"/>
              </a:rPr>
              <a:t> 01.03.22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Arial" panose="020B0604020202020204"/>
                <a:ea typeface="+mn-ea"/>
                <a:cs typeface="+mn-cs"/>
              </a:rPr>
              <a:t>Tone Ness og Hildegunn Haugum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latin typeface="Arial" panose="020B0604020202020204"/>
              </a:rPr>
              <a:t>Koordinerende enhet (KE)</a:t>
            </a:r>
            <a:endParaRPr kumimoji="0" lang="nb-NO"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Arial" panose="020B0604020202020204"/>
                <a:ea typeface="+mn-ea"/>
                <a:cs typeface="+mn-cs"/>
              </a:rPr>
              <a:t>Forvaltning og koordinering (FOK)</a:t>
            </a:r>
          </a:p>
        </p:txBody>
      </p:sp>
    </p:spTree>
    <p:extLst>
      <p:ext uri="{BB962C8B-B14F-4D97-AF65-F5344CB8AC3E}">
        <p14:creationId xmlns:p14="http://schemas.microsoft.com/office/powerpoint/2010/main" val="353413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5869FB-0390-4CEB-8DE5-9D31BDCFD39B}"/>
              </a:ext>
            </a:extLst>
          </p:cNvPr>
          <p:cNvSpPr>
            <a:spLocks noGrp="1"/>
          </p:cNvSpPr>
          <p:nvPr>
            <p:ph type="title"/>
          </p:nvPr>
        </p:nvSpPr>
        <p:spPr/>
        <p:txBody>
          <a:bodyPr/>
          <a:lstStyle/>
          <a:p>
            <a:r>
              <a:rPr lang="nb-NO" dirty="0"/>
              <a:t>Barnekoordinator fra 01.08.2022</a:t>
            </a:r>
            <a:endParaRPr lang="no-NO" dirty="0"/>
          </a:p>
        </p:txBody>
      </p:sp>
      <p:sp>
        <p:nvSpPr>
          <p:cNvPr id="3" name="Plassholder for innhold 2">
            <a:extLst>
              <a:ext uri="{FF2B5EF4-FFF2-40B4-BE49-F238E27FC236}">
                <a16:creationId xmlns:a16="http://schemas.microsoft.com/office/drawing/2014/main" id="{726A884A-96B9-40DB-B51A-6B7595608F03}"/>
              </a:ext>
            </a:extLst>
          </p:cNvPr>
          <p:cNvSpPr>
            <a:spLocks noGrp="1"/>
          </p:cNvSpPr>
          <p:nvPr>
            <p:ph idx="1"/>
          </p:nvPr>
        </p:nvSpPr>
        <p:spPr/>
        <p:txBody>
          <a:bodyPr>
            <a:normAutofit/>
          </a:bodyPr>
          <a:lstStyle/>
          <a:p>
            <a:pPr marL="0" indent="0">
              <a:buNone/>
            </a:pPr>
            <a:r>
              <a:rPr lang="nb-NO" dirty="0"/>
              <a:t>Endring i velferdstjenestelovgivningen: </a:t>
            </a:r>
          </a:p>
          <a:p>
            <a:pPr marL="0" indent="0">
              <a:buNone/>
            </a:pPr>
            <a:endParaRPr lang="nb-NO" dirty="0"/>
          </a:p>
          <a:p>
            <a:r>
              <a:rPr lang="nb-NO" b="1" dirty="0"/>
              <a:t>§ 2-5 </a:t>
            </a:r>
            <a:r>
              <a:rPr lang="nb-NO" b="1" dirty="0" err="1"/>
              <a:t>c.</a:t>
            </a:r>
            <a:r>
              <a:rPr lang="nb-NO" b="1" i="1" dirty="0" err="1"/>
              <a:t>Rett</a:t>
            </a:r>
            <a:r>
              <a:rPr lang="nb-NO" b="1" i="1" dirty="0"/>
              <a:t> til barnekoordinator</a:t>
            </a:r>
            <a:endParaRPr lang="nb-NO" dirty="0"/>
          </a:p>
          <a:p>
            <a:pPr marL="0" indent="0">
              <a:buNone/>
            </a:pPr>
            <a:r>
              <a:rPr lang="nb-NO" dirty="0"/>
              <a:t>Familier som har eller venter barn med alvorlig sykdom, skade eller nedsatt funksjonsevne, og som vil ha behov for langvarige og sammensatte eller koordinerte helse- og omsorgstjenester og andre velferdstjenester, har rett til barnekoordinator i samsvar med </a:t>
            </a:r>
            <a:r>
              <a:rPr lang="nb-NO" dirty="0">
                <a:hlinkClick r:id="rId3"/>
              </a:rPr>
              <a:t>helse- og omsorgstjenesteloven § 7-2 a</a:t>
            </a:r>
            <a:r>
              <a:rPr lang="nb-NO" dirty="0"/>
              <a:t>.</a:t>
            </a:r>
          </a:p>
          <a:p>
            <a:endParaRPr lang="nb-NO" dirty="0"/>
          </a:p>
          <a:p>
            <a:pPr marL="0" indent="0">
              <a:buNone/>
            </a:pPr>
            <a:endParaRPr lang="no-NO" dirty="0"/>
          </a:p>
        </p:txBody>
      </p:sp>
    </p:spTree>
    <p:extLst>
      <p:ext uri="{BB962C8B-B14F-4D97-AF65-F5344CB8AC3E}">
        <p14:creationId xmlns:p14="http://schemas.microsoft.com/office/powerpoint/2010/main" val="10287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A02844-E8FE-478B-B887-DF243EE3A3AC}"/>
              </a:ext>
            </a:extLst>
          </p:cNvPr>
          <p:cNvSpPr>
            <a:spLocks noGrp="1"/>
          </p:cNvSpPr>
          <p:nvPr>
            <p:ph type="title"/>
          </p:nvPr>
        </p:nvSpPr>
        <p:spPr/>
        <p:txBody>
          <a:bodyPr/>
          <a:lstStyle/>
          <a:p>
            <a:r>
              <a:rPr lang="nn-NO" dirty="0"/>
              <a:t>Formålet med individuell plan og koordinator</a:t>
            </a:r>
            <a:endParaRPr lang="no-NO" dirty="0"/>
          </a:p>
        </p:txBody>
      </p:sp>
      <p:sp>
        <p:nvSpPr>
          <p:cNvPr id="3" name="Plassholder for innhold 2">
            <a:extLst>
              <a:ext uri="{FF2B5EF4-FFF2-40B4-BE49-F238E27FC236}">
                <a16:creationId xmlns:a16="http://schemas.microsoft.com/office/drawing/2014/main" id="{3F9CF2B5-29E3-4CA6-AE9E-0729230AB628}"/>
              </a:ext>
            </a:extLst>
          </p:cNvPr>
          <p:cNvSpPr>
            <a:spLocks noGrp="1"/>
          </p:cNvSpPr>
          <p:nvPr>
            <p:ph idx="1"/>
          </p:nvPr>
        </p:nvSpPr>
        <p:spPr/>
        <p:txBody>
          <a:bodyPr>
            <a:normAutofit lnSpcReduction="10000"/>
          </a:bodyPr>
          <a:lstStyle/>
          <a:p>
            <a:pPr fontAlgn="base"/>
            <a:r>
              <a:rPr lang="nb-NO" dirty="0"/>
              <a:t>sikre at pasient og bruker får et helhetlig, koordinert og individuelt tilpasset tjenestetilbud</a:t>
            </a:r>
            <a:r>
              <a:rPr lang="en-US" dirty="0"/>
              <a:t>​</a:t>
            </a:r>
          </a:p>
          <a:p>
            <a:pPr fontAlgn="base"/>
            <a:r>
              <a:rPr lang="nb-NO" dirty="0"/>
              <a:t>sikre pasient og brukers medvirkning og innflytelse</a:t>
            </a:r>
            <a:r>
              <a:rPr lang="en-US" dirty="0"/>
              <a:t>​</a:t>
            </a:r>
          </a:p>
          <a:p>
            <a:pPr fontAlgn="base"/>
            <a:r>
              <a:rPr lang="nb-NO" dirty="0"/>
              <a:t>styrke samhandlingen mellom tjenesteyter og pasient og bruker og eventuelt pårørende</a:t>
            </a:r>
            <a:r>
              <a:rPr lang="en-US" dirty="0"/>
              <a:t>​</a:t>
            </a:r>
          </a:p>
          <a:p>
            <a:pPr fontAlgn="base"/>
            <a:r>
              <a:rPr lang="nb-NO" dirty="0"/>
              <a:t>styrke samhandlingen mellom tjenesteyterne på tvers av fag, nivåer og sektorer</a:t>
            </a:r>
            <a:endParaRPr lang="en-US" dirty="0"/>
          </a:p>
          <a:p>
            <a:endParaRPr lang="nb-NO" dirty="0"/>
          </a:p>
          <a:p>
            <a:r>
              <a:rPr lang="nb-NO" dirty="0"/>
              <a:t>(</a:t>
            </a:r>
            <a:r>
              <a:rPr lang="nb-NO" dirty="0" err="1"/>
              <a:t>jfr</a:t>
            </a:r>
            <a:r>
              <a:rPr lang="nb-NO" dirty="0"/>
              <a:t> </a:t>
            </a:r>
            <a:r>
              <a:rPr lang="nb-NO" u="sng" dirty="0">
                <a:hlinkClick r:id="rId2"/>
              </a:rPr>
              <a:t>forskrift om habilitering og rehabilitering, individuell plan og koordinator § 1</a:t>
            </a:r>
            <a:r>
              <a:rPr lang="nb-NO" dirty="0"/>
              <a:t>)</a:t>
            </a:r>
            <a:endParaRPr lang="no-NO" dirty="0"/>
          </a:p>
        </p:txBody>
      </p:sp>
    </p:spTree>
    <p:extLst>
      <p:ext uri="{BB962C8B-B14F-4D97-AF65-F5344CB8AC3E}">
        <p14:creationId xmlns:p14="http://schemas.microsoft.com/office/powerpoint/2010/main" val="292690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479A09-D6E7-40B9-9D56-0A1EB14FC5CB}"/>
              </a:ext>
            </a:extLst>
          </p:cNvPr>
          <p:cNvSpPr>
            <a:spLocks noGrp="1"/>
          </p:cNvSpPr>
          <p:nvPr>
            <p:ph type="title"/>
          </p:nvPr>
        </p:nvSpPr>
        <p:spPr/>
        <p:txBody>
          <a:bodyPr/>
          <a:lstStyle/>
          <a:p>
            <a:r>
              <a:rPr lang="nb-NO" dirty="0"/>
              <a:t>Tjenestebildet i Profil: </a:t>
            </a:r>
            <a:endParaRPr lang="no-NO" dirty="0"/>
          </a:p>
        </p:txBody>
      </p:sp>
      <p:pic>
        <p:nvPicPr>
          <p:cNvPr id="5" name="Plassholder for innhold 5">
            <a:extLst>
              <a:ext uri="{FF2B5EF4-FFF2-40B4-BE49-F238E27FC236}">
                <a16:creationId xmlns:a16="http://schemas.microsoft.com/office/drawing/2014/main" id="{DFA3F0BB-ED4C-44C4-BA6C-E33B2FA66E84}"/>
              </a:ext>
            </a:extLst>
          </p:cNvPr>
          <p:cNvPicPr>
            <a:picLocks noGrp="1" noChangeAspect="1"/>
          </p:cNvPicPr>
          <p:nvPr>
            <p:ph idx="1"/>
          </p:nvPr>
        </p:nvPicPr>
        <p:blipFill rotWithShape="1">
          <a:blip r:embed="rId3"/>
          <a:srcRect l="10352" t="28141" r="74293" b="31135"/>
          <a:stretch/>
        </p:blipFill>
        <p:spPr>
          <a:xfrm>
            <a:off x="1623497" y="2060020"/>
            <a:ext cx="8424367" cy="4189278"/>
          </a:xfrm>
          <a:prstGeom prst="rect">
            <a:avLst/>
          </a:prstGeom>
        </p:spPr>
      </p:pic>
      <p:sp>
        <p:nvSpPr>
          <p:cNvPr id="6" name="Oval 6">
            <a:extLst>
              <a:ext uri="{FF2B5EF4-FFF2-40B4-BE49-F238E27FC236}">
                <a16:creationId xmlns:a16="http://schemas.microsoft.com/office/drawing/2014/main" id="{5343BFC9-E638-4C77-BBB3-9F8F91FA2D5C}"/>
              </a:ext>
            </a:extLst>
          </p:cNvPr>
          <p:cNvSpPr>
            <a:spLocks noChangeArrowheads="1"/>
          </p:cNvSpPr>
          <p:nvPr/>
        </p:nvSpPr>
        <p:spPr bwMode="auto">
          <a:xfrm>
            <a:off x="2649208" y="3881908"/>
            <a:ext cx="6372943" cy="43363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nb-NO">
              <a:solidFill>
                <a:srgbClr val="000000"/>
              </a:solidFill>
              <a:latin typeface="Arial" charset="0"/>
            </a:endParaRPr>
          </a:p>
        </p:txBody>
      </p:sp>
      <p:sp>
        <p:nvSpPr>
          <p:cNvPr id="4" name="TekstSylinder 3">
            <a:extLst>
              <a:ext uri="{FF2B5EF4-FFF2-40B4-BE49-F238E27FC236}">
                <a16:creationId xmlns:a16="http://schemas.microsoft.com/office/drawing/2014/main" id="{FCDE6C19-87D8-49A5-939D-0115AD6E047F}"/>
              </a:ext>
            </a:extLst>
          </p:cNvPr>
          <p:cNvSpPr txBox="1"/>
          <p:nvPr/>
        </p:nvSpPr>
        <p:spPr>
          <a:xfrm>
            <a:off x="1811755" y="1690688"/>
            <a:ext cx="3688092" cy="369332"/>
          </a:xfrm>
          <a:prstGeom prst="rect">
            <a:avLst/>
          </a:prstGeom>
          <a:noFill/>
        </p:spPr>
        <p:txBody>
          <a:bodyPr wrap="square" rtlCol="0">
            <a:spAutoFit/>
          </a:bodyPr>
          <a:lstStyle/>
          <a:p>
            <a:r>
              <a:rPr lang="nb-NO" dirty="0"/>
              <a:t>Dette setter saksbehandler inn:</a:t>
            </a:r>
            <a:endParaRPr lang="no-NO" dirty="0"/>
          </a:p>
        </p:txBody>
      </p:sp>
    </p:spTree>
    <p:extLst>
      <p:ext uri="{BB962C8B-B14F-4D97-AF65-F5344CB8AC3E}">
        <p14:creationId xmlns:p14="http://schemas.microsoft.com/office/powerpoint/2010/main" val="63536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898703-BDB5-48F3-8652-9139BF15D81C}"/>
              </a:ext>
            </a:extLst>
          </p:cNvPr>
          <p:cNvSpPr>
            <a:spLocks noGrp="1"/>
          </p:cNvSpPr>
          <p:nvPr>
            <p:ph type="title"/>
          </p:nvPr>
        </p:nvSpPr>
        <p:spPr/>
        <p:txBody>
          <a:bodyPr/>
          <a:lstStyle/>
          <a:p>
            <a:r>
              <a:rPr lang="nb-NO" dirty="0"/>
              <a:t>Registrering av koordinator i Profil:</a:t>
            </a:r>
            <a:endParaRPr lang="no-NO" dirty="0"/>
          </a:p>
        </p:txBody>
      </p:sp>
      <p:pic>
        <p:nvPicPr>
          <p:cNvPr id="4" name="Bilde 1">
            <a:extLst>
              <a:ext uri="{FF2B5EF4-FFF2-40B4-BE49-F238E27FC236}">
                <a16:creationId xmlns:a16="http://schemas.microsoft.com/office/drawing/2014/main" id="{C770C194-7747-4DAB-AE2F-B7D611BA88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5694" y="1690688"/>
            <a:ext cx="6886427" cy="518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6">
            <a:extLst>
              <a:ext uri="{FF2B5EF4-FFF2-40B4-BE49-F238E27FC236}">
                <a16:creationId xmlns:a16="http://schemas.microsoft.com/office/drawing/2014/main" id="{321550D2-698B-4CF1-A6A0-3E3DADB9F890}"/>
              </a:ext>
            </a:extLst>
          </p:cNvPr>
          <p:cNvSpPr>
            <a:spLocks noChangeArrowheads="1"/>
          </p:cNvSpPr>
          <p:nvPr/>
        </p:nvSpPr>
        <p:spPr bwMode="auto">
          <a:xfrm>
            <a:off x="4800600" y="4284474"/>
            <a:ext cx="3941521" cy="101217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nb-NO">
              <a:solidFill>
                <a:srgbClr val="000000"/>
              </a:solidFill>
              <a:latin typeface="Arial" charset="0"/>
            </a:endParaRPr>
          </a:p>
        </p:txBody>
      </p:sp>
      <p:sp>
        <p:nvSpPr>
          <p:cNvPr id="3" name="TekstSylinder 2">
            <a:extLst>
              <a:ext uri="{FF2B5EF4-FFF2-40B4-BE49-F238E27FC236}">
                <a16:creationId xmlns:a16="http://schemas.microsoft.com/office/drawing/2014/main" id="{5D07FAB7-F422-4EAA-AC9D-DE59900B8C4C}"/>
              </a:ext>
            </a:extLst>
          </p:cNvPr>
          <p:cNvSpPr txBox="1"/>
          <p:nvPr/>
        </p:nvSpPr>
        <p:spPr>
          <a:xfrm>
            <a:off x="838200" y="1321356"/>
            <a:ext cx="5602941" cy="369332"/>
          </a:xfrm>
          <a:prstGeom prst="rect">
            <a:avLst/>
          </a:prstGeom>
          <a:noFill/>
        </p:spPr>
        <p:txBody>
          <a:bodyPr wrap="square" rtlCol="0">
            <a:spAutoFit/>
          </a:bodyPr>
          <a:lstStyle/>
          <a:p>
            <a:r>
              <a:rPr lang="nb-NO" dirty="0"/>
              <a:t>Dette er nærmeste leder til koordinator sitt ansvar: </a:t>
            </a:r>
            <a:endParaRPr lang="no-NO" dirty="0"/>
          </a:p>
        </p:txBody>
      </p:sp>
    </p:spTree>
    <p:extLst>
      <p:ext uri="{BB962C8B-B14F-4D97-AF65-F5344CB8AC3E}">
        <p14:creationId xmlns:p14="http://schemas.microsoft.com/office/powerpoint/2010/main" val="29734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EF646E-FC75-406E-9303-D3E1FE1F31AE}"/>
              </a:ext>
            </a:extLst>
          </p:cNvPr>
          <p:cNvSpPr>
            <a:spLocks noGrp="1"/>
          </p:cNvSpPr>
          <p:nvPr>
            <p:ph type="title"/>
          </p:nvPr>
        </p:nvSpPr>
        <p:spPr/>
        <p:txBody>
          <a:bodyPr/>
          <a:lstStyle/>
          <a:p>
            <a:r>
              <a:rPr lang="nb-NO" dirty="0"/>
              <a:t>Hva er en koordinator</a:t>
            </a:r>
            <a:endParaRPr lang="no-NO" dirty="0">
              <a:solidFill>
                <a:srgbClr val="FF0000"/>
              </a:solidFill>
            </a:endParaRPr>
          </a:p>
        </p:txBody>
      </p:sp>
      <p:sp>
        <p:nvSpPr>
          <p:cNvPr id="3" name="Plassholder for innhold 2">
            <a:extLst>
              <a:ext uri="{FF2B5EF4-FFF2-40B4-BE49-F238E27FC236}">
                <a16:creationId xmlns:a16="http://schemas.microsoft.com/office/drawing/2014/main" id="{EA4DEAA1-6639-4C29-82AF-E7C29D133590}"/>
              </a:ext>
            </a:extLst>
          </p:cNvPr>
          <p:cNvSpPr>
            <a:spLocks noGrp="1"/>
          </p:cNvSpPr>
          <p:nvPr>
            <p:ph idx="1"/>
          </p:nvPr>
        </p:nvSpPr>
        <p:spPr/>
        <p:txBody>
          <a:bodyPr>
            <a:normAutofit fontScale="85000" lnSpcReduction="20000"/>
          </a:bodyPr>
          <a:lstStyle/>
          <a:p>
            <a:pPr fontAlgn="base"/>
            <a:endParaRPr lang="nb-NO" dirty="0"/>
          </a:p>
          <a:p>
            <a:pPr fontAlgn="base"/>
            <a:r>
              <a:rPr lang="nb-NO" dirty="0"/>
              <a:t>som koordinator utøver du en lovpålagt oppgave for å sikre samordning og koordinering av tjenestene til brukere med behov for langvarige og koordinerte tjenester.    </a:t>
            </a:r>
          </a:p>
          <a:p>
            <a:pPr fontAlgn="base"/>
            <a:r>
              <a:rPr lang="nb-NO" dirty="0"/>
              <a:t>fungerer som en veiviser for bruker ved å navigere i et tidvis uoversiktlig hjelpeapparat.</a:t>
            </a:r>
          </a:p>
          <a:p>
            <a:pPr fontAlgn="base"/>
            <a:r>
              <a:rPr lang="nb-NO" dirty="0"/>
              <a:t>sikre pasient og brukers medvirkning og innflytelse </a:t>
            </a:r>
          </a:p>
          <a:p>
            <a:pPr fontAlgn="base"/>
            <a:r>
              <a:rPr lang="nb-NO" dirty="0"/>
              <a:t>Koordinator skal ikke ta over, men ha tett dialog med bruker og avklare forventninger og oppgaver underveis. </a:t>
            </a:r>
          </a:p>
          <a:p>
            <a:pPr fontAlgn="base"/>
            <a:endParaRPr lang="nb-NO" dirty="0"/>
          </a:p>
          <a:p>
            <a:pPr fontAlgn="base"/>
            <a:endParaRPr lang="nb-NO" dirty="0"/>
          </a:p>
          <a:p>
            <a:pPr fontAlgn="base"/>
            <a:r>
              <a:rPr lang="nb-NO" dirty="0"/>
              <a:t>Koordinators oppgaver anses som helsehjelp</a:t>
            </a:r>
          </a:p>
          <a:p>
            <a:endParaRPr lang="no-NO" dirty="0"/>
          </a:p>
        </p:txBody>
      </p:sp>
    </p:spTree>
    <p:extLst>
      <p:ext uri="{BB962C8B-B14F-4D97-AF65-F5344CB8AC3E}">
        <p14:creationId xmlns:p14="http://schemas.microsoft.com/office/powerpoint/2010/main" val="551987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DC3822-67F4-4538-ABFE-5E68B38140BC}"/>
              </a:ext>
            </a:extLst>
          </p:cNvPr>
          <p:cNvSpPr>
            <a:spLocks noGrp="1"/>
          </p:cNvSpPr>
          <p:nvPr>
            <p:ph type="title"/>
          </p:nvPr>
        </p:nvSpPr>
        <p:spPr>
          <a:xfrm>
            <a:off x="838200" y="365125"/>
            <a:ext cx="10515600" cy="1325563"/>
          </a:xfrm>
        </p:spPr>
        <p:txBody>
          <a:bodyPr anchor="ctr">
            <a:normAutofit/>
          </a:bodyPr>
          <a:lstStyle/>
          <a:p>
            <a:r>
              <a:rPr lang="nb-NO"/>
              <a:t>Hjelp! Jeg har blitt koordinator!</a:t>
            </a:r>
            <a:endParaRPr lang="no-NO" dirty="0"/>
          </a:p>
        </p:txBody>
      </p:sp>
      <p:pic>
        <p:nvPicPr>
          <p:cNvPr id="1028" name="Picture 4" descr="Et bilde som inneholder maleri&#10;&#10;Automatisk generert beskrivelse">
            <a:extLst>
              <a:ext uri="{FF2B5EF4-FFF2-40B4-BE49-F238E27FC236}">
                <a16:creationId xmlns:a16="http://schemas.microsoft.com/office/drawing/2014/main" id="{C7176D1C-6512-458C-98C3-C57DBF8308C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209" b="17898"/>
          <a:stretch/>
        </p:blipFill>
        <p:spPr bwMode="auto">
          <a:xfrm>
            <a:off x="838200" y="1825625"/>
            <a:ext cx="10515600" cy="4351338"/>
          </a:xfrm>
          <a:prstGeom prst="rect">
            <a:avLst/>
          </a:prstGeom>
          <a:solidFill>
            <a:srgbClr val="FFFFFF"/>
          </a:solidFill>
        </p:spPr>
      </p:pic>
    </p:spTree>
    <p:extLst>
      <p:ext uri="{BB962C8B-B14F-4D97-AF65-F5344CB8AC3E}">
        <p14:creationId xmlns:p14="http://schemas.microsoft.com/office/powerpoint/2010/main" val="233537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B44543-4658-46ED-886D-BE903870D123}"/>
              </a:ext>
            </a:extLst>
          </p:cNvPr>
          <p:cNvSpPr>
            <a:spLocks noGrp="1"/>
          </p:cNvSpPr>
          <p:nvPr>
            <p:ph type="title"/>
          </p:nvPr>
        </p:nvSpPr>
        <p:spPr/>
        <p:txBody>
          <a:bodyPr/>
          <a:lstStyle/>
          <a:p>
            <a:r>
              <a:rPr lang="nb-NO" dirty="0">
                <a:solidFill>
                  <a:srgbClr val="000000"/>
                </a:solidFill>
                <a:latin typeface="Calibri" panose="020F0502020204030204" pitchFamily="34" charset="0"/>
              </a:rPr>
              <a:t>Koordinatorrollen er svært lærerik!</a:t>
            </a:r>
            <a:endParaRPr lang="no-NO" dirty="0"/>
          </a:p>
        </p:txBody>
      </p:sp>
      <p:sp>
        <p:nvSpPr>
          <p:cNvPr id="3" name="Plassholder for innhold 2">
            <a:extLst>
              <a:ext uri="{FF2B5EF4-FFF2-40B4-BE49-F238E27FC236}">
                <a16:creationId xmlns:a16="http://schemas.microsoft.com/office/drawing/2014/main" id="{4DD4BEA4-F9A9-42F4-9DB9-014B1C125C69}"/>
              </a:ext>
            </a:extLst>
          </p:cNvPr>
          <p:cNvSpPr>
            <a:spLocks noGrp="1"/>
          </p:cNvSpPr>
          <p:nvPr>
            <p:ph idx="1"/>
          </p:nvPr>
        </p:nvSpPr>
        <p:spPr>
          <a:xfrm>
            <a:off x="935855" y="1843380"/>
            <a:ext cx="10515600" cy="4351338"/>
          </a:xfrm>
        </p:spPr>
        <p:txBody>
          <a:bodyPr/>
          <a:lstStyle/>
          <a:p>
            <a:r>
              <a:rPr lang="nb-NO" dirty="0"/>
              <a:t>For hver telefon eller samarbeidsmøte vil du oppleve økt kompetanse og kunnskap. Evnene til å jobbe selvstendig, være i samarbeid med ulike mennesker og evnen til å koordinere tjenesteapparatet er en nyttig egenskap uansett hva man ønsker å jobbe med videre i sin karriere. Å være koordinator innebærer ikke at man skal overta jobben for andre, men at man først og fremst skal sikre helheten.</a:t>
            </a:r>
          </a:p>
          <a:p>
            <a:endParaRPr lang="nb-NO" dirty="0"/>
          </a:p>
          <a:p>
            <a:r>
              <a:rPr lang="nb-NO" dirty="0"/>
              <a:t>Koordinatorrollen er en egen kompetanse</a:t>
            </a:r>
          </a:p>
        </p:txBody>
      </p:sp>
    </p:spTree>
    <p:extLst>
      <p:ext uri="{BB962C8B-B14F-4D97-AF65-F5344CB8AC3E}">
        <p14:creationId xmlns:p14="http://schemas.microsoft.com/office/powerpoint/2010/main" val="121367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AD884-696A-4422-AA15-DB644904252A}"/>
              </a:ext>
            </a:extLst>
          </p:cNvPr>
          <p:cNvSpPr>
            <a:spLocks noGrp="1"/>
          </p:cNvSpPr>
          <p:nvPr>
            <p:ph type="title"/>
          </p:nvPr>
        </p:nvSpPr>
        <p:spPr/>
        <p:txBody>
          <a:bodyPr/>
          <a:lstStyle/>
          <a:p>
            <a:r>
              <a:rPr lang="nb-NO" dirty="0"/>
              <a:t>Koordinatorrollen</a:t>
            </a:r>
            <a:endParaRPr lang="no-NO" dirty="0"/>
          </a:p>
        </p:txBody>
      </p:sp>
      <p:sp>
        <p:nvSpPr>
          <p:cNvPr id="3" name="Plassholder for innhold 2">
            <a:extLst>
              <a:ext uri="{FF2B5EF4-FFF2-40B4-BE49-F238E27FC236}">
                <a16:creationId xmlns:a16="http://schemas.microsoft.com/office/drawing/2014/main" id="{918249FB-B197-45D5-A835-6F4325824EDB}"/>
              </a:ext>
            </a:extLst>
          </p:cNvPr>
          <p:cNvSpPr>
            <a:spLocks noGrp="1"/>
          </p:cNvSpPr>
          <p:nvPr>
            <p:ph idx="1"/>
          </p:nvPr>
        </p:nvSpPr>
        <p:spPr/>
        <p:txBody>
          <a:bodyPr/>
          <a:lstStyle/>
          <a:p>
            <a:pPr fontAlgn="base"/>
            <a:r>
              <a:rPr lang="nb-NO" dirty="0"/>
              <a:t>Koordinatorrollen kan godt sammenlignes med en prosjektlederrolle.</a:t>
            </a:r>
            <a:r>
              <a:rPr lang="en-US" dirty="0"/>
              <a:t>​</a:t>
            </a:r>
            <a:br>
              <a:rPr lang="en-US" dirty="0"/>
            </a:br>
            <a:r>
              <a:rPr lang="nb-NO" dirty="0"/>
              <a:t>Prosjektlederen for en IP er leder av planarbeidet. Prosjektledere har generelt hovedansvar for planlegging, organisering, bemanning, styring og kontroll samt rapportering til ledere og oppdragsgivere.</a:t>
            </a:r>
            <a:r>
              <a:rPr lang="en-US" dirty="0"/>
              <a:t>​</a:t>
            </a:r>
          </a:p>
          <a:p>
            <a:pPr fontAlgn="base"/>
            <a:r>
              <a:rPr lang="nb-NO" dirty="0"/>
              <a:t>Noen ganger ønsker brukere eller pårørende tjenester eller ordninger som ikke er mulige å realisere, men man kan sjekke ut så langt det lar seg gjøre på hva som er mulig å få til i tjenesteapparatet. </a:t>
            </a:r>
            <a:r>
              <a:rPr lang="en-US" dirty="0"/>
              <a:t>​</a:t>
            </a:r>
          </a:p>
          <a:p>
            <a:pPr fontAlgn="base"/>
            <a:r>
              <a:rPr lang="nb-NO" dirty="0"/>
              <a:t>Andre ganger vil du få spørsmål som du overhodet ikke vet svaret på. Erfaringsmessig er de aller fleste fornøyd med et svar på at du ikke vet, men at du sjekker det opp og gir tilbakemelding i etterkant.</a:t>
            </a:r>
            <a:endParaRPr lang="en-US" dirty="0"/>
          </a:p>
          <a:p>
            <a:endParaRPr lang="no-NO" dirty="0"/>
          </a:p>
        </p:txBody>
      </p:sp>
    </p:spTree>
    <p:extLst>
      <p:ext uri="{BB962C8B-B14F-4D97-AF65-F5344CB8AC3E}">
        <p14:creationId xmlns:p14="http://schemas.microsoft.com/office/powerpoint/2010/main" val="273453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67C334-3761-4A4C-B7DC-1F797354C16A}"/>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7AB97F23-40C3-4FF2-91A8-BB590759E381}"/>
              </a:ext>
            </a:extLst>
          </p:cNvPr>
          <p:cNvSpPr>
            <a:spLocks noGrp="1"/>
          </p:cNvSpPr>
          <p:nvPr>
            <p:ph idx="1"/>
          </p:nvPr>
        </p:nvSpPr>
        <p:spPr/>
        <p:txBody>
          <a:bodyPr/>
          <a:lstStyle/>
          <a:p>
            <a:pPr fontAlgn="base"/>
            <a:r>
              <a:rPr lang="nb-NO" dirty="0">
                <a:solidFill>
                  <a:srgbClr val="000000"/>
                </a:solidFill>
                <a:latin typeface="Arial" panose="020B0604020202020204" pitchFamily="34" charset="0"/>
              </a:rPr>
              <a:t>Du skal ikke kunne alt!</a:t>
            </a:r>
            <a:r>
              <a:rPr lang="en-US" dirty="0">
                <a:solidFill>
                  <a:srgbClr val="000000"/>
                </a:solidFill>
                <a:latin typeface="Arial" panose="020B0604020202020204" pitchFamily="34" charset="0"/>
              </a:rPr>
              <a:t>​</a:t>
            </a:r>
          </a:p>
          <a:p>
            <a:pPr fontAlgn="base"/>
            <a:r>
              <a:rPr lang="nb-NO" dirty="0">
                <a:solidFill>
                  <a:srgbClr val="000000"/>
                </a:solidFill>
                <a:latin typeface="Arial" panose="020B0604020202020204" pitchFamily="34" charset="0"/>
              </a:rPr>
              <a:t>Kan bruker finne ut av dette selv ?</a:t>
            </a:r>
            <a:r>
              <a:rPr lang="en-US" dirty="0">
                <a:solidFill>
                  <a:srgbClr val="000000"/>
                </a:solidFill>
                <a:latin typeface="Arial" panose="020B0604020202020204" pitchFamily="34" charset="0"/>
              </a:rPr>
              <a:t>​</a:t>
            </a:r>
          </a:p>
          <a:p>
            <a:pPr marL="0" indent="0" fontAlgn="base">
              <a:buNone/>
            </a:pPr>
            <a:r>
              <a:rPr lang="nb-NO" dirty="0">
                <a:solidFill>
                  <a:srgbClr val="000000"/>
                </a:solidFill>
                <a:latin typeface="Arial" panose="020B0604020202020204" pitchFamily="34" charset="0"/>
              </a:rPr>
              <a:t>	- ikke ta fra brukeren ansvaret, men hjelp vedkommende til 	  å ta ansvaret selv</a:t>
            </a:r>
            <a:r>
              <a:rPr lang="en-US" dirty="0">
                <a:solidFill>
                  <a:srgbClr val="000000"/>
                </a:solidFill>
                <a:latin typeface="Arial" panose="020B0604020202020204" pitchFamily="34" charset="0"/>
              </a:rPr>
              <a:t>​</a:t>
            </a:r>
            <a:endParaRPr lang="nb-NO" dirty="0">
              <a:solidFill>
                <a:srgbClr val="000000"/>
              </a:solidFill>
              <a:latin typeface="Arial" panose="020B0604020202020204" pitchFamily="34" charset="0"/>
            </a:endParaRPr>
          </a:p>
          <a:p>
            <a:pPr fontAlgn="base"/>
            <a:r>
              <a:rPr lang="nb-NO" dirty="0">
                <a:solidFill>
                  <a:srgbClr val="000000"/>
                </a:solidFill>
                <a:latin typeface="Arial" panose="020B0604020202020204" pitchFamily="34" charset="0"/>
              </a:rPr>
              <a:t>De fleste er fornøyd med at man svarer at man ikke vet, men skal finne ut av det</a:t>
            </a:r>
            <a:r>
              <a:rPr lang="en-US" dirty="0">
                <a:solidFill>
                  <a:srgbClr val="000000"/>
                </a:solidFill>
                <a:latin typeface="Arial" panose="020B0604020202020204" pitchFamily="34" charset="0"/>
              </a:rPr>
              <a:t>​</a:t>
            </a:r>
          </a:p>
          <a:p>
            <a:pPr fontAlgn="base"/>
            <a:r>
              <a:rPr lang="nb-NO" dirty="0">
                <a:solidFill>
                  <a:srgbClr val="000000"/>
                </a:solidFill>
                <a:latin typeface="Arial" panose="020B0604020202020204" pitchFamily="34" charset="0"/>
              </a:rPr>
              <a:t>Andre i ansvarsgruppa som kan få ansvar for det? </a:t>
            </a:r>
            <a:r>
              <a:rPr lang="en-US" dirty="0">
                <a:solidFill>
                  <a:srgbClr val="000000"/>
                </a:solidFill>
                <a:latin typeface="Arial" panose="020B0604020202020204" pitchFamily="34" charset="0"/>
              </a:rPr>
              <a:t>​</a:t>
            </a:r>
          </a:p>
          <a:p>
            <a:pPr marL="0" indent="0" fontAlgn="base">
              <a:buNone/>
            </a:pPr>
            <a:r>
              <a:rPr lang="nb-NO" dirty="0">
                <a:solidFill>
                  <a:srgbClr val="000000"/>
                </a:solidFill>
                <a:latin typeface="Arial" panose="020B0604020202020204" pitchFamily="34" charset="0"/>
                <a:sym typeface="Wingdings" panose="05000000000000000000" pitchFamily="2" charset="2"/>
              </a:rPr>
              <a:t></a:t>
            </a:r>
            <a:r>
              <a:rPr lang="nb-NO" dirty="0">
                <a:solidFill>
                  <a:srgbClr val="000000"/>
                </a:solidFill>
                <a:latin typeface="Arial" panose="020B0604020202020204" pitchFamily="34" charset="0"/>
              </a:rPr>
              <a:t> deleger!</a:t>
            </a:r>
          </a:p>
          <a:p>
            <a:endParaRPr lang="no-NO" dirty="0"/>
          </a:p>
        </p:txBody>
      </p:sp>
    </p:spTree>
    <p:extLst>
      <p:ext uri="{BB962C8B-B14F-4D97-AF65-F5344CB8AC3E}">
        <p14:creationId xmlns:p14="http://schemas.microsoft.com/office/powerpoint/2010/main" val="226946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35D955-1154-41FF-8B79-49C766524C95}"/>
              </a:ext>
            </a:extLst>
          </p:cNvPr>
          <p:cNvSpPr>
            <a:spLocks noGrp="1"/>
          </p:cNvSpPr>
          <p:nvPr>
            <p:ph type="title"/>
          </p:nvPr>
        </p:nvSpPr>
        <p:spPr/>
        <p:txBody>
          <a:bodyPr/>
          <a:lstStyle/>
          <a:p>
            <a:r>
              <a:rPr lang="nb-NO" dirty="0">
                <a:solidFill>
                  <a:srgbClr val="000000"/>
                </a:solidFill>
                <a:latin typeface="Arial" panose="020B0604020202020204" pitchFamily="34" charset="0"/>
              </a:rPr>
              <a:t>Tillit og trygghet </a:t>
            </a:r>
            <a:endParaRPr lang="no-NO" dirty="0"/>
          </a:p>
        </p:txBody>
      </p:sp>
      <p:sp>
        <p:nvSpPr>
          <p:cNvPr id="3" name="Plassholder for innhold 2">
            <a:extLst>
              <a:ext uri="{FF2B5EF4-FFF2-40B4-BE49-F238E27FC236}">
                <a16:creationId xmlns:a16="http://schemas.microsoft.com/office/drawing/2014/main" id="{F29A05BD-78ED-4A48-929E-72143B1012DA}"/>
              </a:ext>
            </a:extLst>
          </p:cNvPr>
          <p:cNvSpPr>
            <a:spLocks noGrp="1"/>
          </p:cNvSpPr>
          <p:nvPr>
            <p:ph idx="1"/>
          </p:nvPr>
        </p:nvSpPr>
        <p:spPr/>
        <p:txBody>
          <a:bodyPr/>
          <a:lstStyle/>
          <a:p>
            <a:pPr fontAlgn="base"/>
            <a:r>
              <a:rPr lang="nb-NO" dirty="0"/>
              <a:t>Trygghet i forhold til samarbeidspartnere</a:t>
            </a:r>
            <a:r>
              <a:rPr lang="en-US" dirty="0"/>
              <a:t>​</a:t>
            </a:r>
          </a:p>
          <a:p>
            <a:pPr fontAlgn="base"/>
            <a:r>
              <a:rPr lang="nb-NO" dirty="0"/>
              <a:t>Trygghet i forhold til den vi skal hjelpe</a:t>
            </a:r>
            <a:r>
              <a:rPr lang="en-US" dirty="0"/>
              <a:t>​</a:t>
            </a:r>
          </a:p>
          <a:p>
            <a:pPr fontAlgn="base"/>
            <a:endParaRPr lang="nb-NO" dirty="0"/>
          </a:p>
          <a:p>
            <a:pPr marL="0" indent="0" fontAlgn="base">
              <a:buNone/>
            </a:pPr>
            <a:r>
              <a:rPr lang="nb-NO" dirty="0"/>
              <a:t>- hva er det de vi samarbeider med er gode til ?</a:t>
            </a:r>
            <a:r>
              <a:rPr lang="en-US" dirty="0"/>
              <a:t>​</a:t>
            </a:r>
          </a:p>
          <a:p>
            <a:pPr marL="0" indent="0" fontAlgn="base">
              <a:buNone/>
            </a:pPr>
            <a:r>
              <a:rPr lang="nb-NO" dirty="0"/>
              <a:t>- Mer enn å finne svar i retningslinjer – handler det om å bli godt kjent med hverandre</a:t>
            </a:r>
            <a:r>
              <a:rPr lang="en-US" dirty="0"/>
              <a:t>​</a:t>
            </a:r>
          </a:p>
          <a:p>
            <a:pPr marL="0" indent="0" fontAlgn="base">
              <a:buNone/>
            </a:pPr>
            <a:r>
              <a:rPr lang="nb-NO" dirty="0"/>
              <a:t>- Fokus på mulighetene fremfor hindringene</a:t>
            </a:r>
            <a:endParaRPr lang="en-US" dirty="0"/>
          </a:p>
          <a:p>
            <a:endParaRPr lang="no-NO" dirty="0"/>
          </a:p>
        </p:txBody>
      </p:sp>
    </p:spTree>
    <p:extLst>
      <p:ext uri="{BB962C8B-B14F-4D97-AF65-F5344CB8AC3E}">
        <p14:creationId xmlns:p14="http://schemas.microsoft.com/office/powerpoint/2010/main" val="283827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6CE1CE-1F4C-4F61-80EB-53462682123F}"/>
              </a:ext>
            </a:extLst>
          </p:cNvPr>
          <p:cNvSpPr>
            <a:spLocks noGrp="1"/>
          </p:cNvSpPr>
          <p:nvPr>
            <p:ph type="title"/>
          </p:nvPr>
        </p:nvSpPr>
        <p:spPr/>
        <p:txBody>
          <a:bodyPr/>
          <a:lstStyle/>
          <a:p>
            <a:r>
              <a:rPr lang="nb-NO" dirty="0"/>
              <a:t>Hvem er invitert?</a:t>
            </a:r>
            <a:endParaRPr lang="no-NO" dirty="0"/>
          </a:p>
        </p:txBody>
      </p:sp>
      <p:sp>
        <p:nvSpPr>
          <p:cNvPr id="3" name="Plassholder for innhold 2">
            <a:extLst>
              <a:ext uri="{FF2B5EF4-FFF2-40B4-BE49-F238E27FC236}">
                <a16:creationId xmlns:a16="http://schemas.microsoft.com/office/drawing/2014/main" id="{45831330-8C1A-4BE2-B3A4-6DA0CA29608F}"/>
              </a:ext>
            </a:extLst>
          </p:cNvPr>
          <p:cNvSpPr>
            <a:spLocks noGrp="1"/>
          </p:cNvSpPr>
          <p:nvPr>
            <p:ph idx="1"/>
          </p:nvPr>
        </p:nvSpPr>
        <p:spPr/>
        <p:txBody>
          <a:bodyPr/>
          <a:lstStyle/>
          <a:p>
            <a:r>
              <a:rPr lang="nb-NO" dirty="0"/>
              <a:t>Superbrukere- ny benevnelse: koordinatorveiledere</a:t>
            </a:r>
          </a:p>
          <a:p>
            <a:r>
              <a:rPr lang="nb-NO" dirty="0"/>
              <a:t>Nærmeste leder til koordinatorveileder</a:t>
            </a:r>
          </a:p>
          <a:p>
            <a:pPr marL="0" indent="0">
              <a:buNone/>
            </a:pPr>
            <a:endParaRPr lang="nb-NO" dirty="0"/>
          </a:p>
          <a:p>
            <a:r>
              <a:rPr lang="nb-NO" dirty="0"/>
              <a:t>Helse og mestring; livsmestring, hjemmetjenester og rehabilitering</a:t>
            </a:r>
          </a:p>
          <a:p>
            <a:r>
              <a:rPr lang="nb-NO" dirty="0"/>
              <a:t>NAV</a:t>
            </a:r>
          </a:p>
          <a:p>
            <a:r>
              <a:rPr lang="nb-NO" dirty="0"/>
              <a:t>Oppvekst; barne- og familietjenester, barnevern</a:t>
            </a:r>
          </a:p>
          <a:p>
            <a:pPr marL="0" indent="0">
              <a:buNone/>
            </a:pPr>
            <a:endParaRPr lang="nb-NO" dirty="0"/>
          </a:p>
          <a:p>
            <a:r>
              <a:rPr lang="nb-NO" dirty="0"/>
              <a:t>Noen er helt ferske- andre er drevne koordinatorer/superbrukere</a:t>
            </a:r>
            <a:endParaRPr lang="no-NO" dirty="0"/>
          </a:p>
        </p:txBody>
      </p:sp>
    </p:spTree>
    <p:extLst>
      <p:ext uri="{BB962C8B-B14F-4D97-AF65-F5344CB8AC3E}">
        <p14:creationId xmlns:p14="http://schemas.microsoft.com/office/powerpoint/2010/main" val="405956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4A7111-5DEE-417C-AE3F-F0480D18E0B8}"/>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6CCD168C-32E4-4C37-9D60-50C402199B41}"/>
              </a:ext>
            </a:extLst>
          </p:cNvPr>
          <p:cNvSpPr>
            <a:spLocks noGrp="1"/>
          </p:cNvSpPr>
          <p:nvPr>
            <p:ph idx="1"/>
          </p:nvPr>
        </p:nvSpPr>
        <p:spPr/>
        <p:txBody>
          <a:bodyPr/>
          <a:lstStyle/>
          <a:p>
            <a:endParaRPr lang="no-NO"/>
          </a:p>
        </p:txBody>
      </p:sp>
      <p:pic>
        <p:nvPicPr>
          <p:cNvPr id="2050" name="Picture 2">
            <a:extLst>
              <a:ext uri="{FF2B5EF4-FFF2-40B4-BE49-F238E27FC236}">
                <a16:creationId xmlns:a16="http://schemas.microsoft.com/office/drawing/2014/main" id="{1065C48D-FC9C-4912-8F05-23CEC36FA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833438"/>
            <a:ext cx="90773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6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6CBE02-9D8F-4C6B-B5B7-532DC1E57A6C}"/>
              </a:ext>
            </a:extLst>
          </p:cNvPr>
          <p:cNvSpPr>
            <a:spLocks noGrp="1"/>
          </p:cNvSpPr>
          <p:nvPr>
            <p:ph type="title"/>
          </p:nvPr>
        </p:nvSpPr>
        <p:spPr/>
        <p:txBody>
          <a:bodyPr/>
          <a:lstStyle/>
          <a:p>
            <a:r>
              <a:rPr lang="nb-NO" dirty="0">
                <a:solidFill>
                  <a:srgbClr val="000000"/>
                </a:solidFill>
                <a:latin typeface="Arial" panose="020B0604020202020204" pitchFamily="34" charset="0"/>
              </a:rPr>
              <a:t>Det er hjelp å få:</a:t>
            </a:r>
            <a:endParaRPr lang="no-NO" dirty="0"/>
          </a:p>
        </p:txBody>
      </p:sp>
      <p:sp>
        <p:nvSpPr>
          <p:cNvPr id="3" name="Plassholder for innhold 2">
            <a:extLst>
              <a:ext uri="{FF2B5EF4-FFF2-40B4-BE49-F238E27FC236}">
                <a16:creationId xmlns:a16="http://schemas.microsoft.com/office/drawing/2014/main" id="{D7723A77-FBF9-4AB2-A435-984A5A40F84D}"/>
              </a:ext>
            </a:extLst>
          </p:cNvPr>
          <p:cNvSpPr>
            <a:spLocks noGrp="1"/>
          </p:cNvSpPr>
          <p:nvPr>
            <p:ph idx="1"/>
          </p:nvPr>
        </p:nvSpPr>
        <p:spPr/>
        <p:txBody>
          <a:bodyPr>
            <a:normAutofit/>
          </a:bodyPr>
          <a:lstStyle/>
          <a:p>
            <a:pPr fontAlgn="base"/>
            <a:r>
              <a:rPr lang="nb-NO" dirty="0"/>
              <a:t>Veiledning:</a:t>
            </a:r>
            <a:r>
              <a:rPr lang="en-US" dirty="0"/>
              <a:t>​</a:t>
            </a:r>
          </a:p>
          <a:p>
            <a:pPr fontAlgn="base"/>
            <a:r>
              <a:rPr lang="nb-NO" dirty="0"/>
              <a:t>1) be nærmeste leder om råd (forankring)</a:t>
            </a:r>
            <a:r>
              <a:rPr lang="en-US" dirty="0"/>
              <a:t>​/</a:t>
            </a:r>
            <a:r>
              <a:rPr lang="en-US" dirty="0" err="1"/>
              <a:t>Superbruker</a:t>
            </a:r>
            <a:r>
              <a:rPr lang="en-US" dirty="0"/>
              <a:t> 	(“</a:t>
            </a:r>
            <a:r>
              <a:rPr lang="en-US" dirty="0" err="1"/>
              <a:t>koordinatorveileder</a:t>
            </a:r>
            <a:r>
              <a:rPr lang="en-US" dirty="0"/>
              <a:t>”)</a:t>
            </a:r>
            <a:endParaRPr lang="en-US" dirty="0">
              <a:solidFill>
                <a:srgbClr val="FF0000"/>
              </a:solidFill>
            </a:endParaRPr>
          </a:p>
          <a:p>
            <a:pPr fontAlgn="base"/>
            <a:r>
              <a:rPr lang="nb-NO" dirty="0"/>
              <a:t>2) ta kontakt med koordinerende enhet</a:t>
            </a:r>
          </a:p>
          <a:p>
            <a:pPr fontAlgn="base"/>
            <a:r>
              <a:rPr lang="nb-NO" dirty="0"/>
              <a:t>Mål på </a:t>
            </a:r>
            <a:r>
              <a:rPr lang="nb-NO" dirty="0" err="1"/>
              <a:t>bakgunn</a:t>
            </a:r>
            <a:r>
              <a:rPr lang="nb-NO" dirty="0"/>
              <a:t> av Prosjekt KE:</a:t>
            </a:r>
            <a:r>
              <a:rPr lang="en-US" dirty="0"/>
              <a:t>​</a:t>
            </a:r>
          </a:p>
          <a:p>
            <a:pPr marL="0" indent="0" fontAlgn="base">
              <a:buNone/>
            </a:pPr>
            <a:r>
              <a:rPr lang="nb-NO" dirty="0"/>
              <a:t>- få på plass koordinatorveiledere i de ulike kommunalsjefsområdene og koordinatornettverk på tvers av direktørområder slik at dere kan utveksle erfaringer og gode tips og råd.</a:t>
            </a:r>
            <a:endParaRPr lang="en-US" dirty="0"/>
          </a:p>
          <a:p>
            <a:r>
              <a:rPr lang="nb-NO" dirty="0">
                <a:hlinkClick r:id="rId2"/>
              </a:rPr>
              <a:t>Brosjyre</a:t>
            </a:r>
            <a:r>
              <a:rPr lang="nb-NO" dirty="0"/>
              <a:t> fra </a:t>
            </a:r>
            <a:r>
              <a:rPr lang="nb-NO" dirty="0" err="1"/>
              <a:t>helsedir</a:t>
            </a:r>
            <a:r>
              <a:rPr lang="nb-NO" dirty="0"/>
              <a:t> på flere språk </a:t>
            </a:r>
            <a:endParaRPr lang="en-US" dirty="0"/>
          </a:p>
          <a:p>
            <a:endParaRPr lang="no-NO" dirty="0"/>
          </a:p>
        </p:txBody>
      </p:sp>
    </p:spTree>
    <p:extLst>
      <p:ext uri="{BB962C8B-B14F-4D97-AF65-F5344CB8AC3E}">
        <p14:creationId xmlns:p14="http://schemas.microsoft.com/office/powerpoint/2010/main" val="259006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C05C78-6BAE-4CFF-99A6-2ACE2864B7FE}"/>
              </a:ext>
            </a:extLst>
          </p:cNvPr>
          <p:cNvSpPr>
            <a:spLocks noGrp="1"/>
          </p:cNvSpPr>
          <p:nvPr>
            <p:ph type="title"/>
          </p:nvPr>
        </p:nvSpPr>
        <p:spPr/>
        <p:txBody>
          <a:bodyPr/>
          <a:lstStyle/>
          <a:p>
            <a:r>
              <a:rPr lang="nb-NO" i="1" dirty="0"/>
              <a:t>Man kan ikke alt før man har prøvd…</a:t>
            </a:r>
            <a:endParaRPr lang="no-NO" dirty="0"/>
          </a:p>
        </p:txBody>
      </p:sp>
      <p:sp>
        <p:nvSpPr>
          <p:cNvPr id="3" name="Plassholder for innhold 2">
            <a:extLst>
              <a:ext uri="{FF2B5EF4-FFF2-40B4-BE49-F238E27FC236}">
                <a16:creationId xmlns:a16="http://schemas.microsoft.com/office/drawing/2014/main" id="{3C7AF045-98F2-4BEE-B105-2B9DCB50A1A7}"/>
              </a:ext>
            </a:extLst>
          </p:cNvPr>
          <p:cNvSpPr>
            <a:spLocks noGrp="1"/>
          </p:cNvSpPr>
          <p:nvPr>
            <p:ph idx="1"/>
          </p:nvPr>
        </p:nvSpPr>
        <p:spPr/>
        <p:txBody>
          <a:bodyPr/>
          <a:lstStyle/>
          <a:p>
            <a:pPr fontAlgn="base"/>
            <a:r>
              <a:rPr lang="nb-NO" dirty="0"/>
              <a:t>Husk: </a:t>
            </a:r>
            <a:r>
              <a:rPr lang="en-US" dirty="0"/>
              <a:t>​</a:t>
            </a:r>
          </a:p>
          <a:p>
            <a:pPr fontAlgn="base"/>
            <a:r>
              <a:rPr lang="nb-NO" dirty="0"/>
              <a:t>Hva er forskjellen mellom en «mester» og en «svenn»?</a:t>
            </a:r>
            <a:r>
              <a:rPr lang="en-US" dirty="0"/>
              <a:t>​</a:t>
            </a:r>
          </a:p>
          <a:p>
            <a:pPr marL="0" indent="0" fontAlgn="base">
              <a:buNone/>
            </a:pPr>
            <a:r>
              <a:rPr lang="nb-NO" b="1" dirty="0">
                <a:solidFill>
                  <a:schemeClr val="accent6">
                    <a:lumMod val="75000"/>
                  </a:schemeClr>
                </a:solidFill>
              </a:rPr>
              <a:t>Mesteren har feilet mange flere ganger en </a:t>
            </a:r>
            <a:r>
              <a:rPr lang="nb-NO" b="1" dirty="0" err="1">
                <a:solidFill>
                  <a:schemeClr val="accent6">
                    <a:lumMod val="75000"/>
                  </a:schemeClr>
                </a:solidFill>
              </a:rPr>
              <a:t>svenn’en</a:t>
            </a:r>
            <a:r>
              <a:rPr lang="nb-NO" b="1" dirty="0">
                <a:solidFill>
                  <a:schemeClr val="accent6">
                    <a:lumMod val="75000"/>
                  </a:schemeClr>
                </a:solidFill>
              </a:rPr>
              <a:t> har forsøkt</a:t>
            </a:r>
            <a:endParaRPr lang="en-US" b="1" dirty="0">
              <a:solidFill>
                <a:schemeClr val="accent6">
                  <a:lumMod val="75000"/>
                </a:schemeClr>
              </a:solidFill>
            </a:endParaRPr>
          </a:p>
          <a:p>
            <a:endParaRPr lang="no-NO" dirty="0"/>
          </a:p>
        </p:txBody>
      </p:sp>
    </p:spTree>
    <p:extLst>
      <p:ext uri="{BB962C8B-B14F-4D97-AF65-F5344CB8AC3E}">
        <p14:creationId xmlns:p14="http://schemas.microsoft.com/office/powerpoint/2010/main" val="40918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13BA46-771A-4817-B909-BE3F7ED12A69}"/>
              </a:ext>
            </a:extLst>
          </p:cNvPr>
          <p:cNvSpPr>
            <a:spLocks noGrp="1"/>
          </p:cNvSpPr>
          <p:nvPr>
            <p:ph type="title"/>
          </p:nvPr>
        </p:nvSpPr>
        <p:spPr>
          <a:xfrm>
            <a:off x="838200" y="365125"/>
            <a:ext cx="10515600" cy="952687"/>
          </a:xfrm>
        </p:spPr>
        <p:txBody>
          <a:bodyPr/>
          <a:lstStyle/>
          <a:p>
            <a:r>
              <a:rPr lang="nb-NO" dirty="0"/>
              <a:t>IP forankret i lovverk:</a:t>
            </a:r>
            <a:endParaRPr lang="no-NO" sz="1400" dirty="0">
              <a:solidFill>
                <a:schemeClr val="accent6"/>
              </a:solidFill>
            </a:endParaRPr>
          </a:p>
        </p:txBody>
      </p:sp>
      <p:sp>
        <p:nvSpPr>
          <p:cNvPr id="3" name="Plassholder for innhold 2">
            <a:extLst>
              <a:ext uri="{FF2B5EF4-FFF2-40B4-BE49-F238E27FC236}">
                <a16:creationId xmlns:a16="http://schemas.microsoft.com/office/drawing/2014/main" id="{E481632B-6E95-409C-951A-572A0D65A3C4}"/>
              </a:ext>
            </a:extLst>
          </p:cNvPr>
          <p:cNvSpPr>
            <a:spLocks noGrp="1"/>
          </p:cNvSpPr>
          <p:nvPr>
            <p:ph idx="1"/>
          </p:nvPr>
        </p:nvSpPr>
        <p:spPr>
          <a:xfrm>
            <a:off x="838200" y="1653988"/>
            <a:ext cx="10515600" cy="4666129"/>
          </a:xfrm>
        </p:spPr>
        <p:txBody>
          <a:bodyPr>
            <a:normAutofit fontScale="55000" lnSpcReduction="20000"/>
          </a:bodyPr>
          <a:lstStyle/>
          <a:p>
            <a:pPr fontAlgn="base"/>
            <a:r>
              <a:rPr lang="nb-NO" sz="3800" u="sng" dirty="0">
                <a:hlinkClick r:id="rId3"/>
              </a:rPr>
              <a:t>Lov om kommunale helse- og omsorgstjenester m.m. (helse- og omsorgstjenesteloven)§7. </a:t>
            </a:r>
            <a:r>
              <a:rPr lang="nb-NO" sz="3800" dirty="0">
                <a:hlinkClick r:id="rId3"/>
              </a:rPr>
              <a:t>​</a:t>
            </a:r>
            <a:endParaRPr lang="nb-NO" sz="3800" dirty="0"/>
          </a:p>
          <a:p>
            <a:pPr fontAlgn="base"/>
            <a:r>
              <a:rPr lang="nb-NO" sz="3800" u="sng" dirty="0">
                <a:hlinkClick r:id="rId4"/>
              </a:rPr>
              <a:t>Spesialisthelsetjenesteloven § 2-5</a:t>
            </a:r>
            <a:r>
              <a:rPr lang="nb-NO" sz="3800" dirty="0">
                <a:hlinkClick r:id="rId4"/>
              </a:rPr>
              <a:t>​</a:t>
            </a:r>
            <a:endParaRPr lang="nb-NO" sz="3800" dirty="0"/>
          </a:p>
          <a:p>
            <a:pPr fontAlgn="base"/>
            <a:r>
              <a:rPr lang="nb-NO" sz="3800" u="sng" dirty="0">
                <a:hlinkClick r:id="rId5"/>
              </a:rPr>
              <a:t>Pasient- og brukerrettighetsloven § 2-5</a:t>
            </a:r>
            <a:r>
              <a:rPr lang="nb-NO" sz="3800" dirty="0">
                <a:hlinkClick r:id="rId5"/>
              </a:rPr>
              <a:t>​</a:t>
            </a:r>
            <a:endParaRPr lang="nb-NO" sz="3800" dirty="0"/>
          </a:p>
          <a:p>
            <a:pPr fontAlgn="base"/>
            <a:r>
              <a:rPr lang="nb-NO" sz="3800" u="sng" dirty="0">
                <a:hlinkClick r:id="rId6"/>
              </a:rPr>
              <a:t>Psykisk helsevernloven § 4-1</a:t>
            </a:r>
            <a:r>
              <a:rPr lang="nb-NO" sz="3800" dirty="0"/>
              <a:t>​</a:t>
            </a:r>
          </a:p>
          <a:p>
            <a:pPr fontAlgn="base"/>
            <a:r>
              <a:rPr lang="nb-NO" sz="3800" u="sng" dirty="0">
                <a:hlinkClick r:id="rId7"/>
              </a:rPr>
              <a:t>Lov om arbeids- og velferdsforvaltningen § 15 (NAV-loven)</a:t>
            </a:r>
            <a:r>
              <a:rPr lang="nb-NO" sz="3800" dirty="0"/>
              <a:t>​</a:t>
            </a:r>
          </a:p>
          <a:p>
            <a:pPr fontAlgn="base"/>
            <a:r>
              <a:rPr lang="nb-NO" sz="3800" u="sng" dirty="0">
                <a:hlinkClick r:id="rId8"/>
              </a:rPr>
              <a:t>Lov om sosiale tjenester i arbeids- og velferdsforvaltningen § 28</a:t>
            </a:r>
            <a:r>
              <a:rPr lang="nb-NO" sz="3800" dirty="0"/>
              <a:t> og </a:t>
            </a:r>
            <a:r>
              <a:rPr lang="nb-NO" sz="3800" u="sng" dirty="0">
                <a:hlinkClick r:id="rId9"/>
              </a:rPr>
              <a:t>§ 33</a:t>
            </a:r>
            <a:r>
              <a:rPr lang="nb-NO" sz="3800" dirty="0"/>
              <a:t>​</a:t>
            </a:r>
          </a:p>
          <a:p>
            <a:pPr fontAlgn="base"/>
            <a:r>
              <a:rPr lang="nb-NO" sz="3800" u="sng" dirty="0">
                <a:hlinkClick r:id="rId10"/>
              </a:rPr>
              <a:t>Lov om barneverntjenester § 3-2 a</a:t>
            </a:r>
            <a:r>
              <a:rPr lang="nb-NO" sz="3800" dirty="0"/>
              <a:t>​</a:t>
            </a:r>
          </a:p>
          <a:p>
            <a:pPr fontAlgn="base"/>
            <a:r>
              <a:rPr lang="nb-NO" sz="3800" u="sng" dirty="0">
                <a:hlinkClick r:id="rId11"/>
              </a:rPr>
              <a:t>lov om kommunale krisesentertilbud § 4</a:t>
            </a:r>
            <a:r>
              <a:rPr lang="nb-NO" sz="3800" dirty="0"/>
              <a:t>​ </a:t>
            </a:r>
            <a:r>
              <a:rPr lang="nb-NO" sz="2900" dirty="0"/>
              <a:t>(samordning av tjenester)</a:t>
            </a:r>
          </a:p>
          <a:p>
            <a:pPr fontAlgn="base"/>
            <a:r>
              <a:rPr lang="nb-NO" sz="3800" dirty="0">
                <a:hlinkClick r:id="rId12"/>
              </a:rPr>
              <a:t>Lov om introduksjonsordning og norskopplæring for nyankomne innvandrere (introduksjonsloven) §6</a:t>
            </a:r>
            <a:endParaRPr lang="nb-NO" sz="3800" dirty="0"/>
          </a:p>
          <a:p>
            <a:pPr lvl="2" fontAlgn="base"/>
            <a:r>
              <a:rPr lang="nb-NO" sz="2900" u="sng" dirty="0"/>
              <a:t>Litt annerledes: </a:t>
            </a:r>
            <a:r>
              <a:rPr lang="nb-NO" sz="2900" dirty="0"/>
              <a:t>Den individuelle planen i introduksjonsprogrammet skal ses i sammenheng med den individuelle planen for opplæring i norsk og samfunnskunnskap.</a:t>
            </a:r>
          </a:p>
          <a:p>
            <a:r>
              <a:rPr lang="nb-NO" sz="3800" dirty="0">
                <a:hlinkClick r:id="rId13"/>
              </a:rPr>
              <a:t>Forskrift om legemiddelassistert rehabilitering (LAR-forskriften) §6</a:t>
            </a:r>
            <a:endParaRPr lang="nb-NO" sz="3800" dirty="0"/>
          </a:p>
          <a:p>
            <a:pPr marL="0" indent="0">
              <a:buNone/>
            </a:pPr>
            <a:br>
              <a:rPr lang="nb-NO" dirty="0"/>
            </a:br>
            <a:endParaRPr lang="no-NO" dirty="0"/>
          </a:p>
        </p:txBody>
      </p:sp>
    </p:spTree>
    <p:extLst>
      <p:ext uri="{BB962C8B-B14F-4D97-AF65-F5344CB8AC3E}">
        <p14:creationId xmlns:p14="http://schemas.microsoft.com/office/powerpoint/2010/main" val="4124475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2AA8AF-600C-45E0-AA64-289F8682B417}"/>
              </a:ext>
            </a:extLst>
          </p:cNvPr>
          <p:cNvSpPr>
            <a:spLocks noGrp="1"/>
          </p:cNvSpPr>
          <p:nvPr>
            <p:ph type="title"/>
          </p:nvPr>
        </p:nvSpPr>
        <p:spPr/>
        <p:txBody>
          <a:bodyPr/>
          <a:lstStyle/>
          <a:p>
            <a:r>
              <a:rPr lang="nb-NO" dirty="0"/>
              <a:t>Plikt til å samarbeide:</a:t>
            </a:r>
            <a:endParaRPr lang="no-NO" dirty="0">
              <a:solidFill>
                <a:schemeClr val="accent6"/>
              </a:solidFill>
            </a:endParaRPr>
          </a:p>
        </p:txBody>
      </p:sp>
      <p:sp>
        <p:nvSpPr>
          <p:cNvPr id="3" name="Plassholder for innhold 2">
            <a:extLst>
              <a:ext uri="{FF2B5EF4-FFF2-40B4-BE49-F238E27FC236}">
                <a16:creationId xmlns:a16="http://schemas.microsoft.com/office/drawing/2014/main" id="{A2FA3A8A-0DD7-4271-99EA-7B2FFD84E792}"/>
              </a:ext>
            </a:extLst>
          </p:cNvPr>
          <p:cNvSpPr>
            <a:spLocks noGrp="1"/>
          </p:cNvSpPr>
          <p:nvPr>
            <p:ph idx="1"/>
          </p:nvPr>
        </p:nvSpPr>
        <p:spPr/>
        <p:txBody>
          <a:bodyPr>
            <a:normAutofit fontScale="70000" lnSpcReduction="20000"/>
          </a:bodyPr>
          <a:lstStyle/>
          <a:p>
            <a:pPr fontAlgn="base"/>
            <a:r>
              <a:rPr lang="nb-NO" sz="3800" dirty="0"/>
              <a:t>Skolens plikt til å delta i arbeidet med individuell plan er nedfelt i </a:t>
            </a:r>
            <a:r>
              <a:rPr lang="nb-NO" sz="3800" u="sng" dirty="0">
                <a:hlinkClick r:id="rId2"/>
              </a:rPr>
              <a:t>opplæringslova § 15-5</a:t>
            </a:r>
            <a:r>
              <a:rPr lang="nb-NO" sz="3800" dirty="0"/>
              <a:t>.</a:t>
            </a:r>
            <a:r>
              <a:rPr lang="en-US" sz="3800" dirty="0"/>
              <a:t>​ </a:t>
            </a:r>
            <a:r>
              <a:rPr lang="en-US" sz="2300" dirty="0"/>
              <a:t>(</a:t>
            </a:r>
            <a:r>
              <a:rPr lang="en-US" sz="2300" dirty="0" err="1"/>
              <a:t>forsterket</a:t>
            </a:r>
            <a:r>
              <a:rPr lang="en-US" sz="2300" dirty="0"/>
              <a:t> </a:t>
            </a:r>
            <a:r>
              <a:rPr lang="en-US" sz="2300" dirty="0" err="1"/>
              <a:t>juni</a:t>
            </a:r>
            <a:r>
              <a:rPr lang="en-US" sz="2300" dirty="0"/>
              <a:t> 2021)</a:t>
            </a:r>
          </a:p>
          <a:p>
            <a:pPr fontAlgn="base"/>
            <a:r>
              <a:rPr lang="nb-NO" sz="3800" dirty="0"/>
              <a:t>Ifølge </a:t>
            </a:r>
            <a:r>
              <a:rPr lang="nb-NO" sz="3800" u="sng" dirty="0">
                <a:hlinkClick r:id="rId3"/>
              </a:rPr>
              <a:t>opplæringslova § 15-8</a:t>
            </a:r>
            <a:r>
              <a:rPr lang="nb-NO" sz="3800" dirty="0"/>
              <a:t> og </a:t>
            </a:r>
            <a:r>
              <a:rPr lang="nb-NO" sz="3800" u="sng" dirty="0">
                <a:hlinkClick r:id="rId4"/>
              </a:rPr>
              <a:t>friskolelova § 3-6b</a:t>
            </a:r>
            <a:r>
              <a:rPr lang="nb-NO" sz="3800" dirty="0"/>
              <a:t> plikter skolen å samarbeide med relevante kommunale tjenester om vurdering og oppfølging av barn og unge med helsemessige, personlige, sosiale eller emosjonelle vansker</a:t>
            </a:r>
            <a:r>
              <a:rPr lang="nb-NO" dirty="0"/>
              <a:t>. </a:t>
            </a:r>
            <a:r>
              <a:rPr lang="en-US" dirty="0"/>
              <a:t>​</a:t>
            </a:r>
          </a:p>
          <a:p>
            <a:pPr fontAlgn="base"/>
            <a:endParaRPr lang="en-US" dirty="0"/>
          </a:p>
          <a:p>
            <a:pPr fontAlgn="base"/>
            <a:r>
              <a:rPr lang="nb-NO" sz="3800" u="sng" dirty="0">
                <a:hlinkClick r:id="rId5"/>
              </a:rPr>
              <a:t>Fastlegeforskriften § 19.</a:t>
            </a:r>
            <a:r>
              <a:rPr lang="nb-NO" sz="3800" i="1" u="sng" dirty="0">
                <a:hlinkClick r:id="rId5"/>
              </a:rPr>
              <a:t>Medisinskfaglig koordinering og samarbeid</a:t>
            </a:r>
            <a:r>
              <a:rPr lang="nb-NO" sz="3800" dirty="0">
                <a:hlinkClick r:id="rId5"/>
              </a:rPr>
              <a:t>​</a:t>
            </a:r>
            <a:endParaRPr lang="nb-NO" sz="3800" dirty="0"/>
          </a:p>
          <a:p>
            <a:pPr lvl="1" fontAlgn="base"/>
            <a:r>
              <a:rPr lang="nb-NO" sz="2800" i="1" dirty="0"/>
              <a:t>Fastlegen skal ivareta en medisinskfaglig koordineringsrolle og samarbeide med andre relevante tjenesteytere om egne listeinnbyggere.</a:t>
            </a:r>
            <a:r>
              <a:rPr lang="en-US" sz="2800" dirty="0"/>
              <a:t>​</a:t>
            </a:r>
          </a:p>
          <a:p>
            <a:pPr lvl="1" fontAlgn="base"/>
            <a:r>
              <a:rPr lang="nb-NO" sz="2800" i="1" dirty="0"/>
              <a:t>Dersom en innbygger på listen har behov for langvarige og koordinerte tjenester, plikter fastlegen å informere om, og medvirke til utarbeidelse av, individuell plan og koordinator i kommunen, jf. forskrift om habilitering og rehabilitering, individuell plan og koordinator.</a:t>
            </a:r>
            <a:endParaRPr lang="en-US" sz="2800" dirty="0"/>
          </a:p>
          <a:p>
            <a:endParaRPr lang="no-NO" dirty="0"/>
          </a:p>
        </p:txBody>
      </p:sp>
    </p:spTree>
    <p:extLst>
      <p:ext uri="{BB962C8B-B14F-4D97-AF65-F5344CB8AC3E}">
        <p14:creationId xmlns:p14="http://schemas.microsoft.com/office/powerpoint/2010/main" val="298214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D2748F-5626-4E88-B5D7-ED0B6FD39A8D}"/>
              </a:ext>
            </a:extLst>
          </p:cNvPr>
          <p:cNvSpPr>
            <a:spLocks noGrp="1"/>
          </p:cNvSpPr>
          <p:nvPr>
            <p:ph type="title"/>
          </p:nvPr>
        </p:nvSpPr>
        <p:spPr/>
        <p:txBody>
          <a:bodyPr>
            <a:normAutofit/>
          </a:bodyPr>
          <a:lstStyle/>
          <a:p>
            <a:r>
              <a:rPr lang="nb-NO" sz="3600" dirty="0"/>
              <a:t>Spesialisthelsetjenesten og kommunehelsetjenesten: </a:t>
            </a:r>
            <a:endParaRPr lang="no-NO" sz="3600" dirty="0"/>
          </a:p>
        </p:txBody>
      </p:sp>
      <p:sp>
        <p:nvSpPr>
          <p:cNvPr id="3" name="Plassholder for innhold 2">
            <a:extLst>
              <a:ext uri="{FF2B5EF4-FFF2-40B4-BE49-F238E27FC236}">
                <a16:creationId xmlns:a16="http://schemas.microsoft.com/office/drawing/2014/main" id="{0FA31BE7-64DF-4BC1-A9FB-87E5E791C88F}"/>
              </a:ext>
            </a:extLst>
          </p:cNvPr>
          <p:cNvSpPr>
            <a:spLocks noGrp="1"/>
          </p:cNvSpPr>
          <p:nvPr>
            <p:ph idx="1"/>
          </p:nvPr>
        </p:nvSpPr>
        <p:spPr/>
        <p:txBody>
          <a:bodyPr/>
          <a:lstStyle/>
          <a:p>
            <a:r>
              <a:rPr lang="nb-NO" dirty="0"/>
              <a:t>Dersom en pasient har behov for tjenester både etter Spesialisthelsetjenesteloven og etter helse- og omsorgstjenesteloven, skal kommunen sørge for at arbeidet med planen settes i gang og koordineres. Helseforetaket skal så snart som mulig varsle kommunen når det ser at det er behov for en individuell plan som omfatter tjenester både fra spesialisthelsetjenesten og kommunen, og skal i slike tilfeller </a:t>
            </a:r>
            <a:r>
              <a:rPr lang="nb-NO" b="1" u="sng" dirty="0"/>
              <a:t>medvirke</a:t>
            </a:r>
            <a:r>
              <a:rPr lang="nb-NO" dirty="0"/>
              <a:t> i kommunens arbeid med individuell plan.</a:t>
            </a:r>
            <a:endParaRPr lang="no-NO" dirty="0"/>
          </a:p>
        </p:txBody>
      </p:sp>
    </p:spTree>
    <p:extLst>
      <p:ext uri="{BB962C8B-B14F-4D97-AF65-F5344CB8AC3E}">
        <p14:creationId xmlns:p14="http://schemas.microsoft.com/office/powerpoint/2010/main" val="501329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DFDE33-EE86-4C89-BC40-BEB1A2AFE929}"/>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5D3CA473-80E4-40C2-BFAA-24E61290516B}"/>
              </a:ext>
            </a:extLst>
          </p:cNvPr>
          <p:cNvSpPr>
            <a:spLocks noGrp="1"/>
          </p:cNvSpPr>
          <p:nvPr>
            <p:ph idx="1"/>
          </p:nvPr>
        </p:nvSpPr>
        <p:spPr/>
        <p:txBody>
          <a:bodyPr/>
          <a:lstStyle/>
          <a:p>
            <a:pPr marL="0" indent="0">
              <a:buNone/>
            </a:pPr>
            <a:r>
              <a:rPr lang="nb-NO" dirty="0"/>
              <a:t>       </a:t>
            </a:r>
          </a:p>
          <a:p>
            <a:pPr marL="0" indent="0">
              <a:buNone/>
            </a:pPr>
            <a:endParaRPr lang="nb-NO" dirty="0"/>
          </a:p>
          <a:p>
            <a:pPr marL="0" indent="0">
              <a:buNone/>
            </a:pPr>
            <a:endParaRPr lang="nb-NO" dirty="0"/>
          </a:p>
          <a:p>
            <a:pPr marL="0" indent="0">
              <a:buNone/>
            </a:pPr>
            <a:r>
              <a:rPr lang="nb-NO" dirty="0"/>
              <a:t>        </a:t>
            </a:r>
            <a:r>
              <a:rPr lang="nb-NO" sz="4800" dirty="0"/>
              <a:t>Å koordinere betyr «å virke sammen»</a:t>
            </a:r>
            <a:endParaRPr lang="no-NO" sz="4800" dirty="0"/>
          </a:p>
        </p:txBody>
      </p:sp>
    </p:spTree>
    <p:extLst>
      <p:ext uri="{BB962C8B-B14F-4D97-AF65-F5344CB8AC3E}">
        <p14:creationId xmlns:p14="http://schemas.microsoft.com/office/powerpoint/2010/main" val="4165911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B558FB-BD77-43C7-9301-27F39F416585}"/>
              </a:ext>
            </a:extLst>
          </p:cNvPr>
          <p:cNvSpPr>
            <a:spLocks noGrp="1"/>
          </p:cNvSpPr>
          <p:nvPr>
            <p:ph type="title"/>
          </p:nvPr>
        </p:nvSpPr>
        <p:spPr/>
        <p:txBody>
          <a:bodyPr/>
          <a:lstStyle/>
          <a:p>
            <a:r>
              <a:rPr lang="nb-NO" u="sng" dirty="0"/>
              <a:t>Koordinators ansvar:</a:t>
            </a:r>
            <a:endParaRPr lang="no-NO" dirty="0"/>
          </a:p>
        </p:txBody>
      </p:sp>
      <p:sp>
        <p:nvSpPr>
          <p:cNvPr id="3" name="Plassholder for innhold 2">
            <a:extLst>
              <a:ext uri="{FF2B5EF4-FFF2-40B4-BE49-F238E27FC236}">
                <a16:creationId xmlns:a16="http://schemas.microsoft.com/office/drawing/2014/main" id="{C3A726A8-A806-431F-8CF8-0F699F0CE90A}"/>
              </a:ext>
            </a:extLst>
          </p:cNvPr>
          <p:cNvSpPr>
            <a:spLocks noGrp="1"/>
          </p:cNvSpPr>
          <p:nvPr>
            <p:ph idx="1"/>
          </p:nvPr>
        </p:nvSpPr>
        <p:spPr/>
        <p:txBody>
          <a:bodyPr/>
          <a:lstStyle/>
          <a:p>
            <a:pPr fontAlgn="base"/>
            <a:r>
              <a:rPr lang="nb-NO" dirty="0"/>
              <a:t>sikre informert samtykke fra pasient og bruker til oppstart av planprosess og informasjonsutveksling</a:t>
            </a:r>
            <a:r>
              <a:rPr lang="en-US" dirty="0"/>
              <a:t>​</a:t>
            </a:r>
          </a:p>
          <a:p>
            <a:pPr fontAlgn="base"/>
            <a:r>
              <a:rPr lang="nb-NO" dirty="0"/>
              <a:t>legge til rette for at pasient, bruker og eventuelt pårørende deltar i arbeidet</a:t>
            </a:r>
            <a:r>
              <a:rPr lang="en-US" dirty="0"/>
              <a:t>​</a:t>
            </a:r>
          </a:p>
          <a:p>
            <a:pPr fontAlgn="base"/>
            <a:r>
              <a:rPr lang="nb-NO" dirty="0"/>
              <a:t>avklare ansvar og forventninger</a:t>
            </a:r>
            <a:r>
              <a:rPr lang="en-US" dirty="0"/>
              <a:t>​</a:t>
            </a:r>
          </a:p>
          <a:p>
            <a:pPr fontAlgn="base"/>
            <a:r>
              <a:rPr lang="nb-NO" dirty="0"/>
              <a:t>sikre god informasjon og dialog med pasient og bruker, og eventuelt pårørende, gjennom hele prosessen</a:t>
            </a:r>
            <a:r>
              <a:rPr lang="en-US" dirty="0"/>
              <a:t>​</a:t>
            </a:r>
          </a:p>
          <a:p>
            <a:pPr fontAlgn="base"/>
            <a:r>
              <a:rPr lang="nb-NO" dirty="0"/>
              <a:t>sikre helhetlig kartlegging med utgangspunkt i pasient og brukers mål, ressurser og behov</a:t>
            </a:r>
            <a:endParaRPr lang="en-US" dirty="0"/>
          </a:p>
          <a:p>
            <a:endParaRPr lang="no-NO" dirty="0"/>
          </a:p>
        </p:txBody>
      </p:sp>
    </p:spTree>
    <p:extLst>
      <p:ext uri="{BB962C8B-B14F-4D97-AF65-F5344CB8AC3E}">
        <p14:creationId xmlns:p14="http://schemas.microsoft.com/office/powerpoint/2010/main" val="274435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D3930B-8E81-4D10-BF64-3F86BDD5F5DA}"/>
              </a:ext>
            </a:extLst>
          </p:cNvPr>
          <p:cNvSpPr>
            <a:spLocks noGrp="1"/>
          </p:cNvSpPr>
          <p:nvPr>
            <p:ph type="title"/>
          </p:nvPr>
        </p:nvSpPr>
        <p:spPr/>
        <p:txBody>
          <a:bodyPr/>
          <a:lstStyle/>
          <a:p>
            <a:r>
              <a:rPr lang="nb-NO" dirty="0"/>
              <a:t>lederstøtte</a:t>
            </a:r>
            <a:endParaRPr lang="no-NO" dirty="0"/>
          </a:p>
        </p:txBody>
      </p:sp>
      <p:sp>
        <p:nvSpPr>
          <p:cNvPr id="3" name="Plassholder for innhold 2">
            <a:extLst>
              <a:ext uri="{FF2B5EF4-FFF2-40B4-BE49-F238E27FC236}">
                <a16:creationId xmlns:a16="http://schemas.microsoft.com/office/drawing/2014/main" id="{B624F1DD-8B8C-4219-B6F7-7E793286DEE4}"/>
              </a:ext>
            </a:extLst>
          </p:cNvPr>
          <p:cNvSpPr>
            <a:spLocks noGrp="1"/>
          </p:cNvSpPr>
          <p:nvPr>
            <p:ph idx="1"/>
          </p:nvPr>
        </p:nvSpPr>
        <p:spPr/>
        <p:txBody>
          <a:bodyPr>
            <a:normAutofit lnSpcReduction="10000"/>
          </a:bodyPr>
          <a:lstStyle/>
          <a:p>
            <a:r>
              <a:rPr lang="nb-NO" dirty="0"/>
              <a:t> God lederstøtte til koordinator og et tydelig og lederforankret mandat i rollen er avgjørende for å sikre nødvendig legitimitet i å lede arbeidsprosesser som i mange tilfeller inkluderer flere enheter og sektorer. Koordinator må eksempelvis kunne innkalle til møter og ta nødvendige kontakter når pasient og brukers behov tilsier det, uten å måtte henvende seg tjenestevei. Samtidig er det viktig at ledere er lett tilgjengelige for koordinator ved behov for avklaringer, råd og veiledning.</a:t>
            </a:r>
          </a:p>
          <a:p>
            <a:r>
              <a:rPr lang="nb-NO" dirty="0"/>
              <a:t>Ledere på alle nivå bør fronte koordinatorrollen og være rollemodeller i å fokusere på hvor viktig koordinering og samhandling er for kvaliteten på pasient- og brukernivå.</a:t>
            </a:r>
          </a:p>
          <a:p>
            <a:pPr marL="0" indent="0">
              <a:buNone/>
            </a:pPr>
            <a:r>
              <a:rPr lang="nb-NO" sz="1700" dirty="0"/>
              <a:t>( veileder: </a:t>
            </a:r>
            <a:r>
              <a:rPr lang="nb-NO" sz="1700" b="1" dirty="0">
                <a:hlinkClick r:id="rId3"/>
              </a:rPr>
              <a:t>Oppfølging av personer med store og sammensatte behov </a:t>
            </a:r>
            <a:r>
              <a:rPr lang="nb-NO" sz="1700" b="1" dirty="0"/>
              <a:t>)</a:t>
            </a:r>
          </a:p>
          <a:p>
            <a:pPr marL="0" indent="0">
              <a:buNone/>
            </a:pPr>
            <a:endParaRPr lang="no-NO" dirty="0"/>
          </a:p>
        </p:txBody>
      </p:sp>
    </p:spTree>
    <p:extLst>
      <p:ext uri="{BB962C8B-B14F-4D97-AF65-F5344CB8AC3E}">
        <p14:creationId xmlns:p14="http://schemas.microsoft.com/office/powerpoint/2010/main" val="2058221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2C318D-8B49-4DA4-9E4E-D295356884A8}"/>
              </a:ext>
            </a:extLst>
          </p:cNvPr>
          <p:cNvSpPr>
            <a:spLocks noGrp="1"/>
          </p:cNvSpPr>
          <p:nvPr>
            <p:ph type="title"/>
          </p:nvPr>
        </p:nvSpPr>
        <p:spPr/>
        <p:txBody>
          <a:bodyPr>
            <a:normAutofit/>
          </a:bodyPr>
          <a:lstStyle/>
          <a:p>
            <a:pPr fontAlgn="base"/>
            <a:r>
              <a:rPr lang="nb-NO" dirty="0"/>
              <a:t>Det er viktig at en leder legger til rette for god koordinering:   </a:t>
            </a:r>
            <a:endParaRPr lang="no-NO" sz="2800" dirty="0"/>
          </a:p>
        </p:txBody>
      </p:sp>
      <p:sp>
        <p:nvSpPr>
          <p:cNvPr id="3" name="Plassholder for innhold 2">
            <a:extLst>
              <a:ext uri="{FF2B5EF4-FFF2-40B4-BE49-F238E27FC236}">
                <a16:creationId xmlns:a16="http://schemas.microsoft.com/office/drawing/2014/main" id="{8CC6BD5D-EBB9-48B3-A024-D99C8AEA747C}"/>
              </a:ext>
            </a:extLst>
          </p:cNvPr>
          <p:cNvSpPr>
            <a:spLocks noGrp="1"/>
          </p:cNvSpPr>
          <p:nvPr>
            <p:ph idx="1"/>
          </p:nvPr>
        </p:nvSpPr>
        <p:spPr/>
        <p:txBody>
          <a:bodyPr>
            <a:normAutofit lnSpcReduction="10000"/>
          </a:bodyPr>
          <a:lstStyle/>
          <a:p>
            <a:pPr fontAlgn="base"/>
            <a:r>
              <a:rPr lang="nb-NO" dirty="0"/>
              <a:t>Sikre at tjenestemottakere av tjenesten som har behov for det, tilbys individuell plan.   </a:t>
            </a:r>
          </a:p>
          <a:p>
            <a:pPr fontAlgn="base"/>
            <a:r>
              <a:rPr lang="nb-NO" dirty="0"/>
              <a:t>Sikre at ansatte i tjenesten har kompetanse om temaene koordinator, individuell plan og koordinerende enhet.   </a:t>
            </a:r>
          </a:p>
          <a:p>
            <a:pPr fontAlgn="base"/>
            <a:r>
              <a:rPr lang="nb-NO" dirty="0"/>
              <a:t>Oppnevne koordinator fra sin tjeneste i samarbeid med koordinerende enhet.   </a:t>
            </a:r>
          </a:p>
          <a:p>
            <a:pPr fontAlgn="base"/>
            <a:r>
              <a:rPr lang="nb-NO" dirty="0"/>
              <a:t>Ha oversikt over koordinatorarbeidet (koordinator / IP) i sin tjeneste.   </a:t>
            </a:r>
          </a:p>
          <a:p>
            <a:pPr fontAlgn="base"/>
            <a:r>
              <a:rPr lang="nb-NO" dirty="0"/>
              <a:t>Legge til rette for, og sikre, oppfølging av koordinator.   </a:t>
            </a:r>
          </a:p>
          <a:p>
            <a:pPr fontAlgn="base"/>
            <a:r>
              <a:rPr lang="nb-NO" dirty="0"/>
              <a:t>Sikre at det er kontinuitet i koordinatoransvaret for tjenestemottakere som har koordinator fra egen tjeneste.   </a:t>
            </a:r>
          </a:p>
          <a:p>
            <a:endParaRPr lang="no-NO" dirty="0"/>
          </a:p>
        </p:txBody>
      </p:sp>
    </p:spTree>
    <p:extLst>
      <p:ext uri="{BB962C8B-B14F-4D97-AF65-F5344CB8AC3E}">
        <p14:creationId xmlns:p14="http://schemas.microsoft.com/office/powerpoint/2010/main" val="58194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B563D2-1DA7-4E47-8E96-A230AE064063}"/>
              </a:ext>
            </a:extLst>
          </p:cNvPr>
          <p:cNvSpPr>
            <a:spLocks noGrp="1"/>
          </p:cNvSpPr>
          <p:nvPr>
            <p:ph type="title"/>
          </p:nvPr>
        </p:nvSpPr>
        <p:spPr/>
        <p:txBody>
          <a:bodyPr/>
          <a:lstStyle/>
          <a:p>
            <a:r>
              <a:rPr lang="nb-NO" dirty="0"/>
              <a:t>Du trenger ikke notere noe!</a:t>
            </a:r>
            <a:endParaRPr lang="no-NO" dirty="0"/>
          </a:p>
        </p:txBody>
      </p:sp>
      <p:sp>
        <p:nvSpPr>
          <p:cNvPr id="3" name="Plassholder for innhold 2">
            <a:extLst>
              <a:ext uri="{FF2B5EF4-FFF2-40B4-BE49-F238E27FC236}">
                <a16:creationId xmlns:a16="http://schemas.microsoft.com/office/drawing/2014/main" id="{A0CFBD5B-01AF-4AB0-AC4A-5DAF160D7FD3}"/>
              </a:ext>
            </a:extLst>
          </p:cNvPr>
          <p:cNvSpPr>
            <a:spLocks noGrp="1"/>
          </p:cNvSpPr>
          <p:nvPr>
            <p:ph idx="1"/>
          </p:nvPr>
        </p:nvSpPr>
        <p:spPr/>
        <p:txBody>
          <a:bodyPr>
            <a:normAutofit fontScale="92500" lnSpcReduction="20000"/>
          </a:bodyPr>
          <a:lstStyle/>
          <a:p>
            <a:r>
              <a:rPr lang="nb-NO" dirty="0"/>
              <a:t>HS kvalitetssystem:</a:t>
            </a:r>
          </a:p>
          <a:p>
            <a:pPr>
              <a:buFontTx/>
              <a:buChar char="-"/>
            </a:pPr>
            <a:r>
              <a:rPr lang="nb-NO" dirty="0"/>
              <a:t>Veiledere </a:t>
            </a:r>
            <a:r>
              <a:rPr lang="nb-NO" dirty="0" err="1"/>
              <a:t>Dips</a:t>
            </a:r>
            <a:r>
              <a:rPr lang="nb-NO" dirty="0"/>
              <a:t> samspill (</a:t>
            </a:r>
            <a:r>
              <a:rPr lang="nb-NO" dirty="0">
                <a:hlinkClick r:id="rId2"/>
              </a:rPr>
              <a:t>1</a:t>
            </a:r>
            <a:r>
              <a:rPr lang="nb-NO" dirty="0"/>
              <a:t> og </a:t>
            </a:r>
            <a:r>
              <a:rPr lang="nb-NO" dirty="0">
                <a:hlinkClick r:id="rId3"/>
              </a:rPr>
              <a:t>2</a:t>
            </a:r>
            <a:r>
              <a:rPr lang="nb-NO" dirty="0"/>
              <a:t>)</a:t>
            </a:r>
          </a:p>
          <a:p>
            <a:pPr>
              <a:buFontTx/>
              <a:buChar char="-"/>
            </a:pPr>
            <a:r>
              <a:rPr lang="nb-NO" dirty="0"/>
              <a:t>Rutiner og oppskrifter</a:t>
            </a:r>
          </a:p>
          <a:p>
            <a:pPr>
              <a:buFontTx/>
              <a:buChar char="-"/>
            </a:pPr>
            <a:r>
              <a:rPr lang="nb-NO" dirty="0"/>
              <a:t>Håndbok for koordinatorer</a:t>
            </a:r>
            <a:r>
              <a:rPr lang="nb-NO" sz="1500" dirty="0"/>
              <a:t>(kommer)</a:t>
            </a:r>
          </a:p>
          <a:p>
            <a:pPr>
              <a:buFontTx/>
              <a:buChar char="-"/>
            </a:pPr>
            <a:r>
              <a:rPr lang="nb-NO" dirty="0"/>
              <a:t>Sjekkliste for barn og unge </a:t>
            </a:r>
            <a:r>
              <a:rPr lang="nb-NO" sz="1500" dirty="0"/>
              <a:t>(kommer)</a:t>
            </a:r>
          </a:p>
          <a:p>
            <a:pPr marL="0" indent="0">
              <a:buNone/>
            </a:pPr>
            <a:endParaRPr lang="nb-NO" dirty="0"/>
          </a:p>
          <a:p>
            <a:pPr>
              <a:buFontTx/>
              <a:buChar char="-"/>
            </a:pPr>
            <a:r>
              <a:rPr lang="nb-NO" dirty="0"/>
              <a:t>e-læringsverktøy </a:t>
            </a:r>
            <a:r>
              <a:rPr lang="nb-NO" u="sng" dirty="0">
                <a:hlinkClick r:id="rId4" tooltip="KS Læring Kristiansand kommune"/>
              </a:rPr>
              <a:t>kslaring.kristiansand.kommune.no</a:t>
            </a:r>
            <a:endParaRPr lang="nb-NO" u="sng" dirty="0"/>
          </a:p>
          <a:p>
            <a:pPr marL="0" indent="0">
              <a:buNone/>
            </a:pPr>
            <a:r>
              <a:rPr lang="nb-NO" dirty="0"/>
              <a:t>	- </a:t>
            </a:r>
            <a:r>
              <a:rPr lang="nb-NO" dirty="0" err="1">
                <a:hlinkClick r:id="rId5"/>
              </a:rPr>
              <a:t>Dips</a:t>
            </a:r>
            <a:r>
              <a:rPr lang="nb-NO" dirty="0">
                <a:hlinkClick r:id="rId5"/>
              </a:rPr>
              <a:t> samspill for koordinatorer</a:t>
            </a:r>
            <a:endParaRPr lang="nb-NO" dirty="0"/>
          </a:p>
          <a:p>
            <a:pPr marL="0" indent="0">
              <a:buNone/>
            </a:pPr>
            <a:r>
              <a:rPr lang="nb-NO" dirty="0"/>
              <a:t>	- </a:t>
            </a:r>
            <a:r>
              <a:rPr lang="nb-NO" dirty="0" err="1">
                <a:hlinkClick r:id="rId6"/>
              </a:rPr>
              <a:t>Dips</a:t>
            </a:r>
            <a:r>
              <a:rPr lang="nb-NO" dirty="0">
                <a:hlinkClick r:id="rId6"/>
              </a:rPr>
              <a:t> samspill for planeier, foresatte og andre   </a:t>
            </a:r>
            <a:r>
              <a:rPr lang="nb-NO" sz="1800" dirty="0"/>
              <a:t>(</a:t>
            </a:r>
            <a:r>
              <a:rPr lang="nb-NO" sz="1800" dirty="0" err="1"/>
              <a:t>passordbeskyttet</a:t>
            </a:r>
            <a:r>
              <a:rPr lang="nb-NO" sz="1800" dirty="0"/>
              <a:t>)</a:t>
            </a:r>
          </a:p>
          <a:p>
            <a:pPr marL="0" indent="0">
              <a:buNone/>
            </a:pPr>
            <a:r>
              <a:rPr lang="nb-NO" dirty="0"/>
              <a:t>	- Hs-</a:t>
            </a:r>
            <a:r>
              <a:rPr lang="nb-NO" dirty="0" err="1"/>
              <a:t>dir</a:t>
            </a:r>
            <a:r>
              <a:rPr lang="nb-NO" dirty="0"/>
              <a:t>: </a:t>
            </a:r>
            <a:r>
              <a:rPr lang="nb-NO" dirty="0">
                <a:hlinkClick r:id="rId5"/>
              </a:rPr>
              <a:t>E-læringskurs om koordinator og Individuell plan</a:t>
            </a:r>
            <a:endParaRPr lang="nb-NO" dirty="0"/>
          </a:p>
          <a:p>
            <a:endParaRPr lang="no-NO" dirty="0"/>
          </a:p>
        </p:txBody>
      </p:sp>
    </p:spTree>
    <p:extLst>
      <p:ext uri="{BB962C8B-B14F-4D97-AF65-F5344CB8AC3E}">
        <p14:creationId xmlns:p14="http://schemas.microsoft.com/office/powerpoint/2010/main" val="741777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B7C03A-6D81-4512-A9D1-749DE3D1547B}"/>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63A92D23-CF17-47AA-96A7-BD86EC182722}"/>
              </a:ext>
            </a:extLst>
          </p:cNvPr>
          <p:cNvSpPr>
            <a:spLocks noGrp="1"/>
          </p:cNvSpPr>
          <p:nvPr>
            <p:ph idx="1"/>
          </p:nvPr>
        </p:nvSpPr>
        <p:spPr/>
        <p:txBody>
          <a:bodyPr>
            <a:normAutofit fontScale="85000" lnSpcReduction="10000"/>
          </a:bodyPr>
          <a:lstStyle/>
          <a:p>
            <a:pPr fontAlgn="base"/>
            <a:r>
              <a:rPr lang="nb-NO" dirty="0"/>
              <a:t>Legge til rette for at ansatte opplever god tid/prioritering til koordineringsarbeid   </a:t>
            </a:r>
          </a:p>
          <a:p>
            <a:pPr fontAlgn="base"/>
            <a:r>
              <a:rPr lang="nb-NO" dirty="0"/>
              <a:t>Koordinator må oppleve støtte og anerkjennelse fra leder. Det må gis rom til utvikling av både fagrollen og koordinatorrollen og tilgang til veiledning.   </a:t>
            </a:r>
          </a:p>
          <a:p>
            <a:pPr fontAlgn="base"/>
            <a:r>
              <a:rPr lang="nb-NO" dirty="0"/>
              <a:t>Det må sikres rutiner for dette slik at det ikke baseres på tilfeldigheter.    </a:t>
            </a:r>
          </a:p>
          <a:p>
            <a:pPr fontAlgn="base"/>
            <a:r>
              <a:rPr lang="nb-NO" dirty="0"/>
              <a:t>Koordinatorer vil ofte være så tett på tjenestemottaker og deres pårørende at de får en medopplevelse av hvordan «ferden gjennom tjenestene» kan oppleves. Dette kan være belastende. Samtidig vil deres erfaringer og kunnskap være en «gullgruve» for kvalitetsforbedring i tjenestene.   </a:t>
            </a:r>
          </a:p>
          <a:p>
            <a:pPr fontAlgn="base"/>
            <a:r>
              <a:rPr lang="nb-NO" dirty="0"/>
              <a:t>Ledere bør fremme ærlighet og åpenhet om behov for kompetanse og kultur for å melde fra om barrierer og sviktområder.   </a:t>
            </a:r>
          </a:p>
          <a:p>
            <a:pPr fontAlgn="base"/>
            <a:r>
              <a:rPr lang="nb-NO" dirty="0"/>
              <a:t>Å skape lærende organisasjoner som kontinuerlig fremmer deling og utvikling av kompetanse, er en viktig lederoppgave.   </a:t>
            </a:r>
          </a:p>
          <a:p>
            <a:endParaRPr lang="no-NO" dirty="0"/>
          </a:p>
        </p:txBody>
      </p:sp>
    </p:spTree>
    <p:extLst>
      <p:ext uri="{BB962C8B-B14F-4D97-AF65-F5344CB8AC3E}">
        <p14:creationId xmlns:p14="http://schemas.microsoft.com/office/powerpoint/2010/main" val="2304307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E9D30A-E71F-4237-A9FB-4AE4DAC86920}"/>
              </a:ext>
            </a:extLst>
          </p:cNvPr>
          <p:cNvSpPr>
            <a:spLocks noGrp="1"/>
          </p:cNvSpPr>
          <p:nvPr>
            <p:ph type="title"/>
          </p:nvPr>
        </p:nvSpPr>
        <p:spPr/>
        <p:txBody>
          <a:bodyPr/>
          <a:lstStyle/>
          <a:p>
            <a:r>
              <a:rPr lang="nb-NO" dirty="0"/>
              <a:t>Individuell plan</a:t>
            </a:r>
            <a:endParaRPr lang="no-NO" dirty="0"/>
          </a:p>
        </p:txBody>
      </p:sp>
      <p:sp>
        <p:nvSpPr>
          <p:cNvPr id="3" name="Plassholder for innhold 2">
            <a:extLst>
              <a:ext uri="{FF2B5EF4-FFF2-40B4-BE49-F238E27FC236}">
                <a16:creationId xmlns:a16="http://schemas.microsoft.com/office/drawing/2014/main" id="{B0ED295F-2E0E-49D2-9625-F40D2F204FA7}"/>
              </a:ext>
            </a:extLst>
          </p:cNvPr>
          <p:cNvSpPr>
            <a:spLocks noGrp="1"/>
          </p:cNvSpPr>
          <p:nvPr>
            <p:ph idx="1"/>
          </p:nvPr>
        </p:nvSpPr>
        <p:spPr/>
        <p:txBody>
          <a:bodyPr/>
          <a:lstStyle/>
          <a:p>
            <a:pPr fontAlgn="base"/>
            <a:r>
              <a:rPr lang="nb-NO" dirty="0"/>
              <a:t>Individuell plan er et verktøy for å lage et tjenestetilbud som er tilpasset brukerens behov. Planen skal være et verktøy for samarbeid mellom brukeren og de ulike tjenesteyterne, og den skal være en oversikt over tiltak og mål det skal jobbes etter. Planen skal ta utgangspunkt i brukerens egne mål og behov</a:t>
            </a:r>
            <a:r>
              <a:rPr lang="nb-NO" b="1" dirty="0"/>
              <a:t>.</a:t>
            </a:r>
            <a:r>
              <a:rPr lang="nb-NO" dirty="0"/>
              <a:t>​</a:t>
            </a:r>
          </a:p>
          <a:p>
            <a:pPr fontAlgn="base"/>
            <a:r>
              <a:rPr lang="nb-NO" dirty="0"/>
              <a:t>De som har behov for langvarige og koordinerte tjenester har krav på individuell plan. </a:t>
            </a:r>
            <a:r>
              <a:rPr lang="en-US" dirty="0"/>
              <a:t>​</a:t>
            </a:r>
          </a:p>
          <a:p>
            <a:pPr fontAlgn="base"/>
            <a:r>
              <a:rPr lang="nb-NO" dirty="0"/>
              <a:t>Individuell plan(og koordinator) gir ikke brukeren større rett til helse- og omsorgstjenester enn det som følger av øvrig regelverk.</a:t>
            </a:r>
            <a:endParaRPr lang="en-US" dirty="0"/>
          </a:p>
          <a:p>
            <a:endParaRPr lang="no-NO" dirty="0"/>
          </a:p>
        </p:txBody>
      </p:sp>
    </p:spTree>
    <p:extLst>
      <p:ext uri="{BB962C8B-B14F-4D97-AF65-F5344CB8AC3E}">
        <p14:creationId xmlns:p14="http://schemas.microsoft.com/office/powerpoint/2010/main" val="201644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506FF9-8D84-4990-B746-5C03C12D566C}"/>
              </a:ext>
            </a:extLst>
          </p:cNvPr>
          <p:cNvSpPr>
            <a:spLocks noGrp="1"/>
          </p:cNvSpPr>
          <p:nvPr>
            <p:ph type="title"/>
          </p:nvPr>
        </p:nvSpPr>
        <p:spPr/>
        <p:txBody>
          <a:bodyPr/>
          <a:lstStyle/>
          <a:p>
            <a:r>
              <a:rPr lang="nb-NO" dirty="0"/>
              <a:t>Individuell plan = livsplanlegging</a:t>
            </a:r>
            <a:endParaRPr lang="no-NO" dirty="0"/>
          </a:p>
        </p:txBody>
      </p:sp>
      <p:sp>
        <p:nvSpPr>
          <p:cNvPr id="3" name="Plassholder for innhold 2">
            <a:extLst>
              <a:ext uri="{FF2B5EF4-FFF2-40B4-BE49-F238E27FC236}">
                <a16:creationId xmlns:a16="http://schemas.microsoft.com/office/drawing/2014/main" id="{12252CEB-9099-4271-B24D-76AE4CB4887F}"/>
              </a:ext>
            </a:extLst>
          </p:cNvPr>
          <p:cNvSpPr>
            <a:spLocks noGrp="1"/>
          </p:cNvSpPr>
          <p:nvPr>
            <p:ph idx="1"/>
          </p:nvPr>
        </p:nvSpPr>
        <p:spPr/>
        <p:txBody>
          <a:bodyPr>
            <a:normAutofit fontScale="92500" lnSpcReduction="10000"/>
          </a:bodyPr>
          <a:lstStyle/>
          <a:p>
            <a:r>
              <a:rPr lang="nb-NO" sz="2400" dirty="0"/>
              <a:t>Planlegge for endringer man vet vil komme</a:t>
            </a:r>
          </a:p>
          <a:p>
            <a:pPr marL="0" indent="0">
              <a:buNone/>
            </a:pPr>
            <a:r>
              <a:rPr lang="nb-NO" sz="2400" dirty="0"/>
              <a:t>For eksempel:</a:t>
            </a:r>
          </a:p>
          <a:p>
            <a:pPr>
              <a:buFontTx/>
              <a:buChar char="-"/>
            </a:pPr>
            <a:r>
              <a:rPr lang="nb-NO" sz="2400" dirty="0"/>
              <a:t>Hva gjør jeg når jeg er i en dårlig fase?</a:t>
            </a:r>
          </a:p>
          <a:p>
            <a:pPr marL="0" indent="0">
              <a:buNone/>
            </a:pPr>
            <a:r>
              <a:rPr lang="nb-NO" sz="2400" dirty="0"/>
              <a:t>	- hva er det viktig at de rundt meg vet da?</a:t>
            </a:r>
          </a:p>
          <a:p>
            <a:pPr marL="0" indent="0">
              <a:buNone/>
            </a:pPr>
            <a:r>
              <a:rPr lang="nb-NO" sz="2400" dirty="0"/>
              <a:t>	- hva er det viktig at jeg selv gjør da?</a:t>
            </a:r>
          </a:p>
          <a:p>
            <a:pPr marL="0" indent="0">
              <a:buNone/>
            </a:pPr>
            <a:r>
              <a:rPr lang="nb-NO" sz="2400" dirty="0"/>
              <a:t>	- hvem kontakter jeg når ? </a:t>
            </a:r>
          </a:p>
          <a:p>
            <a:pPr>
              <a:buFontTx/>
              <a:buChar char="-"/>
            </a:pPr>
            <a:r>
              <a:rPr lang="nb-NO" sz="2400" dirty="0"/>
              <a:t>Sikre overganger fra barn til voksentilværelsen</a:t>
            </a:r>
          </a:p>
          <a:p>
            <a:pPr lvl="1">
              <a:buFontTx/>
              <a:buChar char="-"/>
            </a:pPr>
            <a:r>
              <a:rPr lang="nb-NO" dirty="0"/>
              <a:t>For eksempel flytte i egen bolig ?</a:t>
            </a:r>
          </a:p>
          <a:p>
            <a:pPr lvl="1">
              <a:buFontTx/>
              <a:buChar char="-"/>
            </a:pPr>
            <a:r>
              <a:rPr lang="nb-NO" dirty="0"/>
              <a:t>Fra skole til arbeid</a:t>
            </a:r>
          </a:p>
          <a:p>
            <a:pPr lvl="1">
              <a:buFontTx/>
              <a:buChar char="-"/>
            </a:pPr>
            <a:endParaRPr lang="nb-NO" dirty="0"/>
          </a:p>
          <a:p>
            <a:r>
              <a:rPr lang="nb-NO" sz="2400" dirty="0"/>
              <a:t>Sjekkliste Barn og unge </a:t>
            </a:r>
            <a:r>
              <a:rPr lang="nb-NO" sz="2400" dirty="0">
                <a:solidFill>
                  <a:srgbClr val="FF0000"/>
                </a:solidFill>
              </a:rPr>
              <a:t>(link når publisert)</a:t>
            </a:r>
          </a:p>
          <a:p>
            <a:pPr marL="457200" lvl="1" indent="0">
              <a:buNone/>
            </a:pPr>
            <a:endParaRPr lang="nb-NO" dirty="0"/>
          </a:p>
          <a:p>
            <a:pPr marL="457200" lvl="1" indent="0">
              <a:buNone/>
            </a:pPr>
            <a:endParaRPr lang="nb-NO" dirty="0"/>
          </a:p>
          <a:p>
            <a:endParaRPr lang="no-NO" dirty="0"/>
          </a:p>
        </p:txBody>
      </p:sp>
    </p:spTree>
    <p:extLst>
      <p:ext uri="{BB962C8B-B14F-4D97-AF65-F5344CB8AC3E}">
        <p14:creationId xmlns:p14="http://schemas.microsoft.com/office/powerpoint/2010/main" val="2005430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A5A11C-424B-4831-987D-48473D70BA17}"/>
              </a:ext>
            </a:extLst>
          </p:cNvPr>
          <p:cNvSpPr>
            <a:spLocks noGrp="1"/>
          </p:cNvSpPr>
          <p:nvPr>
            <p:ph type="title"/>
          </p:nvPr>
        </p:nvSpPr>
        <p:spPr/>
        <p:txBody>
          <a:bodyPr/>
          <a:lstStyle/>
          <a:p>
            <a:r>
              <a:rPr lang="nb-NO" dirty="0"/>
              <a:t>Dokumentasjon</a:t>
            </a:r>
            <a:endParaRPr lang="no-NO" dirty="0"/>
          </a:p>
        </p:txBody>
      </p:sp>
      <p:sp>
        <p:nvSpPr>
          <p:cNvPr id="3" name="Plassholder for innhold 2">
            <a:extLst>
              <a:ext uri="{FF2B5EF4-FFF2-40B4-BE49-F238E27FC236}">
                <a16:creationId xmlns:a16="http://schemas.microsoft.com/office/drawing/2014/main" id="{DB18F73B-B5B5-446C-83A6-2B735A3643DD}"/>
              </a:ext>
            </a:extLst>
          </p:cNvPr>
          <p:cNvSpPr>
            <a:spLocks noGrp="1"/>
          </p:cNvSpPr>
          <p:nvPr>
            <p:ph idx="1"/>
          </p:nvPr>
        </p:nvSpPr>
        <p:spPr/>
        <p:txBody>
          <a:bodyPr>
            <a:normAutofit lnSpcReduction="10000"/>
          </a:bodyPr>
          <a:lstStyle/>
          <a:p>
            <a:r>
              <a:rPr lang="nb-NO" dirty="0"/>
              <a:t>Hva dokumenteres hvor </a:t>
            </a:r>
            <a:r>
              <a:rPr lang="nb-NO" dirty="0" err="1"/>
              <a:t>Dips</a:t>
            </a:r>
            <a:r>
              <a:rPr lang="nb-NO" dirty="0"/>
              <a:t> samspill </a:t>
            </a:r>
            <a:r>
              <a:rPr lang="nb-NO" dirty="0" err="1"/>
              <a:t>vs</a:t>
            </a:r>
            <a:r>
              <a:rPr lang="nb-NO" dirty="0"/>
              <a:t> fagsystem</a:t>
            </a:r>
          </a:p>
          <a:p>
            <a:pPr marL="0" indent="0">
              <a:buNone/>
            </a:pPr>
            <a:r>
              <a:rPr lang="nb-NO" dirty="0"/>
              <a:t>Alt som du gjør som fagperson som andre har behov for å kunne lese for forløpende daglig oppfølging skal nedfelles i journal (les; ditt fagsystem) som vanlig </a:t>
            </a:r>
          </a:p>
          <a:p>
            <a:pPr marL="0" indent="0">
              <a:buNone/>
            </a:pPr>
            <a:r>
              <a:rPr lang="nb-NO"/>
              <a:t>I Profil </a:t>
            </a:r>
            <a:r>
              <a:rPr lang="nb-NO" dirty="0"/>
              <a:t>er det en egen koordinatormappe med beskrivelse av hva som skal dokumenteres der.</a:t>
            </a:r>
          </a:p>
          <a:p>
            <a:r>
              <a:rPr lang="nb-NO" dirty="0"/>
              <a:t>En tiltaksplan, behandlingsplan eller for eksempel IOP kan være en delplan i en IP</a:t>
            </a:r>
          </a:p>
          <a:p>
            <a:pPr marL="0" indent="0">
              <a:buNone/>
            </a:pPr>
            <a:r>
              <a:rPr lang="nb-NO" dirty="0" err="1"/>
              <a:t>Dips</a:t>
            </a:r>
            <a:r>
              <a:rPr lang="nb-NO" dirty="0"/>
              <a:t> samspill: </a:t>
            </a:r>
          </a:p>
          <a:p>
            <a:pPr marL="0" indent="0">
              <a:buNone/>
            </a:pPr>
            <a:r>
              <a:rPr lang="nb-NO" dirty="0"/>
              <a:t>- innkallinger, møtereferater, kommunikasjon med ansvarsgruppa og IP</a:t>
            </a:r>
            <a:endParaRPr lang="no-NO" dirty="0"/>
          </a:p>
        </p:txBody>
      </p:sp>
    </p:spTree>
    <p:extLst>
      <p:ext uri="{BB962C8B-B14F-4D97-AF65-F5344CB8AC3E}">
        <p14:creationId xmlns:p14="http://schemas.microsoft.com/office/powerpoint/2010/main" val="31866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79B8F8-7DBD-4E76-9E10-8139F5AD32B1}"/>
              </a:ext>
            </a:extLst>
          </p:cNvPr>
          <p:cNvSpPr>
            <a:spLocks noGrp="1"/>
          </p:cNvSpPr>
          <p:nvPr>
            <p:ph type="title"/>
          </p:nvPr>
        </p:nvSpPr>
        <p:spPr>
          <a:xfrm>
            <a:off x="838200" y="365125"/>
            <a:ext cx="10515600" cy="1325563"/>
          </a:xfrm>
        </p:spPr>
        <p:txBody>
          <a:bodyPr anchor="ctr">
            <a:normAutofit/>
          </a:bodyPr>
          <a:lstStyle/>
          <a:p>
            <a:r>
              <a:rPr lang="nb-NO" dirty="0"/>
              <a:t>Koordinatormappe i Profil</a:t>
            </a:r>
            <a:endParaRPr lang="no-NO" dirty="0"/>
          </a:p>
        </p:txBody>
      </p:sp>
      <p:sp>
        <p:nvSpPr>
          <p:cNvPr id="3" name="Plassholder for innhold 2">
            <a:extLst>
              <a:ext uri="{FF2B5EF4-FFF2-40B4-BE49-F238E27FC236}">
                <a16:creationId xmlns:a16="http://schemas.microsoft.com/office/drawing/2014/main" id="{AF948BB7-C042-4C89-A4E8-85F08F4A3436}"/>
              </a:ext>
            </a:extLst>
          </p:cNvPr>
          <p:cNvSpPr>
            <a:spLocks noGrp="1"/>
          </p:cNvSpPr>
          <p:nvPr>
            <p:ph sz="half" idx="1"/>
          </p:nvPr>
        </p:nvSpPr>
        <p:spPr>
          <a:xfrm>
            <a:off x="838200" y="1825625"/>
            <a:ext cx="5181600" cy="4351338"/>
          </a:xfrm>
        </p:spPr>
        <p:txBody>
          <a:bodyPr>
            <a:normAutofit/>
          </a:bodyPr>
          <a:lstStyle/>
          <a:p>
            <a:r>
              <a:rPr lang="nb-NO" dirty="0"/>
              <a:t>I Profil er det en mappe under hver plankategori (For eksempel Livsmestring) under planområde: «samarbeid med andre» som heter  «Koordinator»</a:t>
            </a:r>
            <a:endParaRPr lang="no-NO" dirty="0"/>
          </a:p>
        </p:txBody>
      </p:sp>
      <p:pic>
        <p:nvPicPr>
          <p:cNvPr id="4098" name="Bilde 2">
            <a:extLst>
              <a:ext uri="{FF2B5EF4-FFF2-40B4-BE49-F238E27FC236}">
                <a16:creationId xmlns:a16="http://schemas.microsoft.com/office/drawing/2014/main" id="{47800AF6-7872-4A2F-B4B0-3740346075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9800" y="1825625"/>
            <a:ext cx="6058264" cy="35137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450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204494-8438-4B31-9DA8-EA3A63BA99BE}"/>
              </a:ext>
            </a:extLst>
          </p:cNvPr>
          <p:cNvSpPr>
            <a:spLocks noGrp="1"/>
          </p:cNvSpPr>
          <p:nvPr>
            <p:ph type="title"/>
          </p:nvPr>
        </p:nvSpPr>
        <p:spPr/>
        <p:txBody>
          <a:bodyPr/>
          <a:lstStyle/>
          <a:p>
            <a:endParaRPr lang="no-NO" dirty="0"/>
          </a:p>
        </p:txBody>
      </p:sp>
      <p:sp>
        <p:nvSpPr>
          <p:cNvPr id="3" name="Plassholder for innhold 2">
            <a:extLst>
              <a:ext uri="{FF2B5EF4-FFF2-40B4-BE49-F238E27FC236}">
                <a16:creationId xmlns:a16="http://schemas.microsoft.com/office/drawing/2014/main" id="{39FF371A-5011-4EE3-9540-ACB62D2F96F6}"/>
              </a:ext>
            </a:extLst>
          </p:cNvPr>
          <p:cNvSpPr>
            <a:spLocks noGrp="1"/>
          </p:cNvSpPr>
          <p:nvPr>
            <p:ph idx="1"/>
          </p:nvPr>
        </p:nvSpPr>
        <p:spPr/>
        <p:txBody>
          <a:bodyPr/>
          <a:lstStyle/>
          <a:p>
            <a:endParaRPr lang="no-NO" dirty="0"/>
          </a:p>
        </p:txBody>
      </p:sp>
      <p:pic>
        <p:nvPicPr>
          <p:cNvPr id="5122" name="Picture 2">
            <a:extLst>
              <a:ext uri="{FF2B5EF4-FFF2-40B4-BE49-F238E27FC236}">
                <a16:creationId xmlns:a16="http://schemas.microsoft.com/office/drawing/2014/main" id="{DEC998F6-03D8-475F-A1E5-DA8F9D8FA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20" y="847644"/>
            <a:ext cx="7850080" cy="489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761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617416-9295-4B78-959B-C853EAA15279}"/>
              </a:ext>
            </a:extLst>
          </p:cNvPr>
          <p:cNvSpPr>
            <a:spLocks noGrp="1"/>
          </p:cNvSpPr>
          <p:nvPr>
            <p:ph type="title"/>
          </p:nvPr>
        </p:nvSpPr>
        <p:spPr/>
        <p:txBody>
          <a:bodyPr/>
          <a:lstStyle/>
          <a:p>
            <a:r>
              <a:rPr lang="nb-NO" u="sng" dirty="0"/>
              <a:t>Her journalføres det:</a:t>
            </a:r>
            <a:br>
              <a:rPr lang="no-NO" u="sng" dirty="0"/>
            </a:br>
            <a:endParaRPr lang="no-NO" dirty="0"/>
          </a:p>
        </p:txBody>
      </p:sp>
      <p:sp>
        <p:nvSpPr>
          <p:cNvPr id="6" name="Plassholder for innhold 5">
            <a:extLst>
              <a:ext uri="{FF2B5EF4-FFF2-40B4-BE49-F238E27FC236}">
                <a16:creationId xmlns:a16="http://schemas.microsoft.com/office/drawing/2014/main" id="{220FE70C-2DF2-4099-B46C-41EAFC23CD04}"/>
              </a:ext>
            </a:extLst>
          </p:cNvPr>
          <p:cNvSpPr>
            <a:spLocks noGrp="1"/>
          </p:cNvSpPr>
          <p:nvPr>
            <p:ph idx="1"/>
          </p:nvPr>
        </p:nvSpPr>
        <p:spPr/>
        <p:txBody>
          <a:bodyPr/>
          <a:lstStyle/>
          <a:p>
            <a:pPr marL="0" indent="0">
              <a:buNone/>
            </a:pPr>
            <a:r>
              <a:rPr lang="nb-NO" sz="2400" dirty="0"/>
              <a:t>- bekreftelse på at du som ny koordinator har vært i kontakt med bruker</a:t>
            </a:r>
            <a:endParaRPr lang="no-NO" sz="2400" dirty="0"/>
          </a:p>
          <a:p>
            <a:pPr marL="0" indent="0">
              <a:buNone/>
            </a:pPr>
            <a:r>
              <a:rPr lang="nb-NO" sz="2400" dirty="0"/>
              <a:t>- når det er opprettet Enkelt samspill / IP i </a:t>
            </a:r>
            <a:r>
              <a:rPr lang="nb-NO" sz="2400" dirty="0" err="1"/>
              <a:t>Dips</a:t>
            </a:r>
            <a:r>
              <a:rPr lang="nb-NO" sz="2400" dirty="0"/>
              <a:t> Samspill</a:t>
            </a:r>
            <a:endParaRPr lang="no-NO" sz="2400" dirty="0"/>
          </a:p>
          <a:p>
            <a:pPr marL="0" indent="0">
              <a:buNone/>
            </a:pPr>
            <a:r>
              <a:rPr lang="nb-NO" sz="2400" dirty="0"/>
              <a:t>- begrunnelse for at koordinatoroppdrag og/eller IP </a:t>
            </a:r>
            <a:r>
              <a:rPr lang="nb-NO" sz="2400" dirty="0" err="1"/>
              <a:t>evt</a:t>
            </a:r>
            <a:r>
              <a:rPr lang="nb-NO" sz="2400" dirty="0"/>
              <a:t> er avsluttet</a:t>
            </a:r>
            <a:endParaRPr lang="no-NO" sz="2400" dirty="0"/>
          </a:p>
          <a:p>
            <a:pPr marL="0" indent="0">
              <a:buNone/>
            </a:pPr>
            <a:r>
              <a:rPr lang="nb-NO" sz="2400" dirty="0"/>
              <a:t>- viktig journalføringer for koordinator  (utover IP og møteinnkallinger og -referat som  skal ligge i </a:t>
            </a:r>
            <a:r>
              <a:rPr lang="nb-NO" sz="2400" dirty="0" err="1"/>
              <a:t>Dips</a:t>
            </a:r>
            <a:r>
              <a:rPr lang="nb-NO" sz="2400" dirty="0"/>
              <a:t> samspill)</a:t>
            </a:r>
            <a:endParaRPr lang="no-NO" sz="2400" dirty="0"/>
          </a:p>
          <a:p>
            <a:pPr marL="0" indent="0">
              <a:buNone/>
            </a:pPr>
            <a:r>
              <a:rPr lang="nb-NO" sz="2400" dirty="0"/>
              <a:t>- Skriv gjerne et notat om at det har vært ansvarsgruppemøte</a:t>
            </a:r>
            <a:endParaRPr lang="no-NO" sz="2400" dirty="0"/>
          </a:p>
          <a:p>
            <a:pPr marL="0" indent="0">
              <a:buNone/>
            </a:pPr>
            <a:r>
              <a:rPr lang="nb-NO" sz="2400" dirty="0"/>
              <a:t>- når noen andre overtar koordinatoransvaret</a:t>
            </a:r>
            <a:endParaRPr lang="no-NO" sz="2400" dirty="0"/>
          </a:p>
          <a:p>
            <a:endParaRPr lang="no-NO" dirty="0"/>
          </a:p>
        </p:txBody>
      </p:sp>
    </p:spTree>
    <p:extLst>
      <p:ext uri="{BB962C8B-B14F-4D97-AF65-F5344CB8AC3E}">
        <p14:creationId xmlns:p14="http://schemas.microsoft.com/office/powerpoint/2010/main" val="1719072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CB9EC8-2922-4FC8-9EE1-CFC170AE52CC}"/>
              </a:ext>
            </a:extLst>
          </p:cNvPr>
          <p:cNvSpPr>
            <a:spLocks noGrp="1"/>
          </p:cNvSpPr>
          <p:nvPr>
            <p:ph type="title"/>
          </p:nvPr>
        </p:nvSpPr>
        <p:spPr>
          <a:xfrm>
            <a:off x="838200" y="365126"/>
            <a:ext cx="10515600" cy="888206"/>
          </a:xfrm>
        </p:spPr>
        <p:txBody>
          <a:bodyPr/>
          <a:lstStyle/>
          <a:p>
            <a:r>
              <a:rPr lang="nb-NO" dirty="0"/>
              <a:t>Ansvarsgruppe</a:t>
            </a:r>
            <a:endParaRPr lang="no-NO" dirty="0"/>
          </a:p>
        </p:txBody>
      </p:sp>
      <p:sp>
        <p:nvSpPr>
          <p:cNvPr id="3" name="Plassholder for innhold 2">
            <a:extLst>
              <a:ext uri="{FF2B5EF4-FFF2-40B4-BE49-F238E27FC236}">
                <a16:creationId xmlns:a16="http://schemas.microsoft.com/office/drawing/2014/main" id="{4B2ED3C7-5A4B-4743-B8A0-4EB55C28B52B}"/>
              </a:ext>
            </a:extLst>
          </p:cNvPr>
          <p:cNvSpPr>
            <a:spLocks noGrp="1"/>
          </p:cNvSpPr>
          <p:nvPr>
            <p:ph idx="1"/>
          </p:nvPr>
        </p:nvSpPr>
        <p:spPr>
          <a:xfrm>
            <a:off x="838200" y="1253331"/>
            <a:ext cx="10591015" cy="5515114"/>
          </a:xfrm>
        </p:spPr>
        <p:txBody>
          <a:bodyPr>
            <a:noAutofit/>
          </a:bodyPr>
          <a:lstStyle/>
          <a:p>
            <a:r>
              <a:rPr lang="nb-NO" sz="2000" dirty="0"/>
              <a:t>I enkelte veiledere bruker man nå også </a:t>
            </a:r>
            <a:r>
              <a:rPr lang="nb-NO" sz="2000" dirty="0" err="1"/>
              <a:t>oppfølgingsteam</a:t>
            </a:r>
            <a:r>
              <a:rPr lang="nb-NO" sz="2000" dirty="0"/>
              <a:t> om dette</a:t>
            </a:r>
          </a:p>
          <a:p>
            <a:r>
              <a:rPr lang="nb-NO" sz="2000" dirty="0"/>
              <a:t>Ikke lovpålagt</a:t>
            </a:r>
          </a:p>
          <a:p>
            <a:r>
              <a:rPr lang="nb-NO" sz="2000" dirty="0"/>
              <a:t>En ansvarsgruppe er sammensatt av personer som bidrar med tjenester eller annen hjelp til en pasient/bruker med behov for langvarige og sammensatte tjenester. </a:t>
            </a:r>
          </a:p>
          <a:p>
            <a:r>
              <a:rPr lang="nb-NO" sz="2000" dirty="0"/>
              <a:t>Mange brukere synes det er vanskelig å delta på møter der det er mange til stede, og antall deltagere i en ansvarsgruppe bør derfor begrenses til de mest sentrale aktørene</a:t>
            </a:r>
          </a:p>
          <a:p>
            <a:r>
              <a:rPr lang="nb-NO" sz="2000" u="sng" dirty="0"/>
              <a:t>Medlemmene i ansvarsgruppa skal:</a:t>
            </a:r>
            <a:endParaRPr lang="no-NO" sz="2000" u="sng" dirty="0"/>
          </a:p>
          <a:p>
            <a:pPr marL="0" lvl="0" indent="0">
              <a:buNone/>
            </a:pPr>
            <a:r>
              <a:rPr lang="nb-NO" sz="2000" dirty="0"/>
              <a:t>	- Møte forberedt til møter</a:t>
            </a:r>
            <a:endParaRPr lang="no-NO" sz="2000" dirty="0"/>
          </a:p>
          <a:p>
            <a:pPr marL="0" lvl="0" indent="0">
              <a:buNone/>
            </a:pPr>
            <a:r>
              <a:rPr lang="nb-NO" sz="2000" dirty="0"/>
              <a:t>	- Avklare sine fullmakter/sitt mandat før møtet</a:t>
            </a:r>
            <a:endParaRPr lang="no-NO" sz="2000" dirty="0"/>
          </a:p>
          <a:p>
            <a:pPr marL="0" lvl="0" indent="0">
              <a:buNone/>
            </a:pPr>
            <a:r>
              <a:rPr lang="nb-NO" sz="2000" dirty="0"/>
              <a:t>	- Skrive referat etter avtalt rutiner</a:t>
            </a:r>
            <a:endParaRPr lang="no-NO" sz="2000" dirty="0"/>
          </a:p>
          <a:p>
            <a:pPr marL="0" lvl="0" indent="0">
              <a:buNone/>
            </a:pPr>
            <a:r>
              <a:rPr lang="nb-NO" sz="2000" dirty="0"/>
              <a:t>	- Melde inn saker til koordinator i god tid før møter</a:t>
            </a:r>
          </a:p>
          <a:p>
            <a:pPr marL="0" lvl="0" indent="0">
              <a:buNone/>
            </a:pPr>
            <a:r>
              <a:rPr lang="nb-NO" sz="2000" dirty="0"/>
              <a:t>	- har koordinerende og oppfølgende ansvar for enkelt saker ( i sitt fagfelt/ansvarsområde)</a:t>
            </a:r>
          </a:p>
          <a:p>
            <a:r>
              <a:rPr lang="nb-NO" sz="2000" dirty="0"/>
              <a:t>Det er viktig at det avklares i hver enkelt sak hvem som har det koordinerende og oppfølgende ansvar for hver enkelt sak. </a:t>
            </a:r>
          </a:p>
        </p:txBody>
      </p:sp>
    </p:spTree>
    <p:extLst>
      <p:ext uri="{BB962C8B-B14F-4D97-AF65-F5344CB8AC3E}">
        <p14:creationId xmlns:p14="http://schemas.microsoft.com/office/powerpoint/2010/main" val="503097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07A2AA-764A-4832-BD8E-E2A19588D9F8}"/>
              </a:ext>
            </a:extLst>
          </p:cNvPr>
          <p:cNvSpPr>
            <a:spLocks noGrp="1"/>
          </p:cNvSpPr>
          <p:nvPr>
            <p:ph type="title"/>
          </p:nvPr>
        </p:nvSpPr>
        <p:spPr/>
        <p:txBody>
          <a:bodyPr/>
          <a:lstStyle/>
          <a:p>
            <a:r>
              <a:rPr lang="nb-NO" dirty="0"/>
              <a:t>Forskrift om </a:t>
            </a:r>
            <a:r>
              <a:rPr lang="nb-NO" dirty="0" err="1"/>
              <a:t>hab</a:t>
            </a:r>
            <a:r>
              <a:rPr lang="nb-NO" dirty="0"/>
              <a:t> og </a:t>
            </a:r>
            <a:r>
              <a:rPr lang="nb-NO" dirty="0" err="1"/>
              <a:t>rehab</a:t>
            </a:r>
            <a:r>
              <a:rPr lang="nb-NO" dirty="0"/>
              <a:t>, IP og </a:t>
            </a:r>
            <a:r>
              <a:rPr lang="nb-NO" dirty="0" err="1"/>
              <a:t>koordiantor</a:t>
            </a:r>
            <a:endParaRPr lang="no-NO" dirty="0"/>
          </a:p>
        </p:txBody>
      </p:sp>
      <p:sp>
        <p:nvSpPr>
          <p:cNvPr id="3" name="Plassholder for innhold 2">
            <a:extLst>
              <a:ext uri="{FF2B5EF4-FFF2-40B4-BE49-F238E27FC236}">
                <a16:creationId xmlns:a16="http://schemas.microsoft.com/office/drawing/2014/main" id="{DEC27D0C-EEAA-4963-AB13-29815067A02E}"/>
              </a:ext>
            </a:extLst>
          </p:cNvPr>
          <p:cNvSpPr>
            <a:spLocks noGrp="1"/>
          </p:cNvSpPr>
          <p:nvPr>
            <p:ph idx="1"/>
          </p:nvPr>
        </p:nvSpPr>
        <p:spPr/>
        <p:txBody>
          <a:bodyPr/>
          <a:lstStyle/>
          <a:p>
            <a:r>
              <a:rPr lang="nb-NO" b="1" dirty="0"/>
              <a:t>§ 20.</a:t>
            </a:r>
            <a:r>
              <a:rPr lang="nb-NO" b="1" i="1" dirty="0"/>
              <a:t>Gjennomføringen av den individuelle planen</a:t>
            </a:r>
            <a:endParaRPr lang="nb-NO" dirty="0"/>
          </a:p>
          <a:p>
            <a:r>
              <a:rPr lang="nb-NO" dirty="0"/>
              <a:t>Den alminnelige ansvars- og funksjonsdelingen mellom de ulike tjenesteytere legges til grunn ved gjennomføringen av planen, dersom ikke annet avtales</a:t>
            </a:r>
          </a:p>
          <a:p>
            <a:pPr marL="0" indent="0">
              <a:buNone/>
            </a:pPr>
            <a:r>
              <a:rPr lang="nb-NO" dirty="0"/>
              <a:t>(</a:t>
            </a:r>
            <a:r>
              <a:rPr lang="nb-NO" dirty="0">
                <a:hlinkClick r:id="rId2"/>
              </a:rPr>
              <a:t>https://lovdata.no/forskrift/2011-12-16-1256/§20 </a:t>
            </a:r>
            <a:r>
              <a:rPr lang="nb-NO" dirty="0"/>
              <a:t>)</a:t>
            </a:r>
          </a:p>
          <a:p>
            <a:endParaRPr lang="nb-NO" dirty="0"/>
          </a:p>
          <a:p>
            <a:endParaRPr lang="no-NO" dirty="0"/>
          </a:p>
        </p:txBody>
      </p:sp>
    </p:spTree>
    <p:extLst>
      <p:ext uri="{BB962C8B-B14F-4D97-AF65-F5344CB8AC3E}">
        <p14:creationId xmlns:p14="http://schemas.microsoft.com/office/powerpoint/2010/main" val="1299645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32BF71-C275-479C-91B2-903D7226F5FA}"/>
              </a:ext>
            </a:extLst>
          </p:cNvPr>
          <p:cNvSpPr>
            <a:spLocks noGrp="1"/>
          </p:cNvSpPr>
          <p:nvPr>
            <p:ph type="title"/>
          </p:nvPr>
        </p:nvSpPr>
        <p:spPr>
          <a:xfrm>
            <a:off x="838200" y="365125"/>
            <a:ext cx="10515600" cy="1325563"/>
          </a:xfrm>
        </p:spPr>
        <p:txBody>
          <a:bodyPr anchor="ctr">
            <a:normAutofit/>
          </a:bodyPr>
          <a:lstStyle/>
          <a:p>
            <a:r>
              <a:rPr lang="nb-NO" dirty="0" err="1"/>
              <a:t>Dips</a:t>
            </a:r>
            <a:r>
              <a:rPr lang="nb-NO" dirty="0"/>
              <a:t> Samspill</a:t>
            </a:r>
            <a:endParaRPr lang="no-NO" dirty="0"/>
          </a:p>
        </p:txBody>
      </p:sp>
      <p:sp>
        <p:nvSpPr>
          <p:cNvPr id="13" name="Content Placeholder 2">
            <a:extLst>
              <a:ext uri="{FF2B5EF4-FFF2-40B4-BE49-F238E27FC236}">
                <a16:creationId xmlns:a16="http://schemas.microsoft.com/office/drawing/2014/main" id="{356FF5FA-6D6C-4881-8CD3-8BAD36459ABB}"/>
              </a:ext>
            </a:extLst>
          </p:cNvPr>
          <p:cNvSpPr>
            <a:spLocks noGrp="1"/>
          </p:cNvSpPr>
          <p:nvPr>
            <p:ph sz="half" idx="1"/>
          </p:nvPr>
        </p:nvSpPr>
        <p:spPr>
          <a:xfrm>
            <a:off x="330200" y="1609159"/>
            <a:ext cx="5181600" cy="4351338"/>
          </a:xfrm>
        </p:spPr>
        <p:txBody>
          <a:bodyPr/>
          <a:lstStyle/>
          <a:p>
            <a:pPr fontAlgn="base"/>
            <a:r>
              <a:rPr lang="nb-NO" dirty="0"/>
              <a:t>IP</a:t>
            </a:r>
            <a:r>
              <a:rPr lang="en-US" dirty="0"/>
              <a:t>​</a:t>
            </a:r>
          </a:p>
          <a:p>
            <a:pPr fontAlgn="base"/>
            <a:r>
              <a:rPr lang="nb-NO" dirty="0"/>
              <a:t>Enkel samspill</a:t>
            </a:r>
            <a:r>
              <a:rPr lang="en-US" dirty="0"/>
              <a:t>​</a:t>
            </a:r>
          </a:p>
          <a:p>
            <a:pPr fontAlgn="base"/>
            <a:r>
              <a:rPr lang="nb-NO" dirty="0"/>
              <a:t>Koordinatorveiledere</a:t>
            </a:r>
          </a:p>
          <a:p>
            <a:pPr marL="0" indent="0" fontAlgn="base">
              <a:buNone/>
            </a:pPr>
            <a:r>
              <a:rPr lang="nb-NO" dirty="0"/>
              <a:t>   («superbrukere»)</a:t>
            </a:r>
          </a:p>
          <a:p>
            <a:pPr fontAlgn="base"/>
            <a:r>
              <a:rPr lang="nb-NO" dirty="0"/>
              <a:t>Faglig ansvar (nærmeste leder)</a:t>
            </a:r>
          </a:p>
          <a:p>
            <a:pPr fontAlgn="base"/>
            <a:r>
              <a:rPr lang="nb-NO" dirty="0"/>
              <a:t>administratorer</a:t>
            </a:r>
            <a:endParaRPr lang="en-US" dirty="0"/>
          </a:p>
          <a:p>
            <a:endParaRPr lang="en-US" dirty="0"/>
          </a:p>
        </p:txBody>
      </p:sp>
      <p:pic>
        <p:nvPicPr>
          <p:cNvPr id="8" name="Plassholder for innhold 7">
            <a:extLst>
              <a:ext uri="{FF2B5EF4-FFF2-40B4-BE49-F238E27FC236}">
                <a16:creationId xmlns:a16="http://schemas.microsoft.com/office/drawing/2014/main" id="{163D1138-4F83-495A-AD78-5E0B89384533}"/>
              </a:ext>
            </a:extLst>
          </p:cNvPr>
          <p:cNvPicPr>
            <a:picLocks noGrp="1" noChangeAspect="1"/>
          </p:cNvPicPr>
          <p:nvPr>
            <p:ph sz="half" idx="2"/>
          </p:nvPr>
        </p:nvPicPr>
        <p:blipFill>
          <a:blip r:embed="rId3"/>
          <a:stretch>
            <a:fillRect/>
          </a:stretch>
        </p:blipFill>
        <p:spPr>
          <a:xfrm>
            <a:off x="5732048" y="1236135"/>
            <a:ext cx="6129752" cy="4642832"/>
          </a:xfrm>
          <a:prstGeom prst="rect">
            <a:avLst/>
          </a:prstGeom>
          <a:noFill/>
        </p:spPr>
      </p:pic>
    </p:spTree>
    <p:extLst>
      <p:ext uri="{BB962C8B-B14F-4D97-AF65-F5344CB8AC3E}">
        <p14:creationId xmlns:p14="http://schemas.microsoft.com/office/powerpoint/2010/main" val="367845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38C6F6-5FC0-4337-8B0D-2A57EEB38ED6}"/>
              </a:ext>
            </a:extLst>
          </p:cNvPr>
          <p:cNvSpPr>
            <a:spLocks noGrp="1"/>
          </p:cNvSpPr>
          <p:nvPr>
            <p:ph type="title"/>
          </p:nvPr>
        </p:nvSpPr>
        <p:spPr/>
        <p:txBody>
          <a:bodyPr/>
          <a:lstStyle/>
          <a:p>
            <a:r>
              <a:rPr lang="nb-NO" dirty="0"/>
              <a:t>Koordinerende enhet (KE) Kristiansand</a:t>
            </a:r>
            <a:endParaRPr lang="no-NO" dirty="0"/>
          </a:p>
        </p:txBody>
      </p:sp>
      <p:sp>
        <p:nvSpPr>
          <p:cNvPr id="3" name="Plassholder for innhold 2">
            <a:extLst>
              <a:ext uri="{FF2B5EF4-FFF2-40B4-BE49-F238E27FC236}">
                <a16:creationId xmlns:a16="http://schemas.microsoft.com/office/drawing/2014/main" id="{6ADD2D75-0025-4E00-85AA-3314C9C8DDEF}"/>
              </a:ext>
            </a:extLst>
          </p:cNvPr>
          <p:cNvSpPr>
            <a:spLocks noGrp="1"/>
          </p:cNvSpPr>
          <p:nvPr>
            <p:ph idx="1"/>
          </p:nvPr>
        </p:nvSpPr>
        <p:spPr/>
        <p:txBody>
          <a:bodyPr>
            <a:normAutofit lnSpcReduction="10000"/>
          </a:bodyPr>
          <a:lstStyle/>
          <a:p>
            <a:pPr fontAlgn="base"/>
            <a:r>
              <a:rPr lang="nb-NO" dirty="0"/>
              <a:t>Koordinerende enhet = Forvaltning og koordinering (FOK)</a:t>
            </a:r>
            <a:endParaRPr lang="en-US" dirty="0"/>
          </a:p>
          <a:p>
            <a:pPr marL="0" indent="0" fontAlgn="base">
              <a:buNone/>
            </a:pPr>
            <a:r>
              <a:rPr lang="nb-NO" u="sng" dirty="0"/>
              <a:t>Ansvar:</a:t>
            </a:r>
            <a:r>
              <a:rPr lang="en-US" u="sng" dirty="0"/>
              <a:t>​</a:t>
            </a:r>
          </a:p>
          <a:p>
            <a:pPr fontAlgn="base"/>
            <a:r>
              <a:rPr lang="nb-NO" dirty="0"/>
              <a:t>Koordinerende enhet skal bidra til å sikre helhetlige og koordinerte tilbud til pasienter og brukere med behov for tjenester fra flere fagområder, nivåer og sektorer. Enhetenes overordnede ansvar for individuell plan og koordinator er sentralt. Ansvaret omfatter alle pasient- og brukergrupper med behov for langvarige og koordinerte tjenester, og er ikke avgrenset til habilitering og rehabilitering. </a:t>
            </a:r>
            <a:r>
              <a:rPr lang="en-US" dirty="0"/>
              <a:t>​</a:t>
            </a:r>
          </a:p>
          <a:p>
            <a:pPr fontAlgn="base"/>
            <a:endParaRPr lang="nb-NO" dirty="0"/>
          </a:p>
          <a:p>
            <a:pPr fontAlgn="base"/>
            <a:r>
              <a:rPr lang="nb-NO" dirty="0"/>
              <a:t>Uvanlig: inkl. Nav , Oppvekst </a:t>
            </a:r>
            <a:r>
              <a:rPr lang="nb-NO" dirty="0" err="1"/>
              <a:t>inkl</a:t>
            </a:r>
            <a:r>
              <a:rPr lang="nb-NO" dirty="0"/>
              <a:t> barnevern</a:t>
            </a:r>
            <a:endParaRPr lang="en-US" dirty="0"/>
          </a:p>
          <a:p>
            <a:endParaRPr lang="no-NO" dirty="0"/>
          </a:p>
        </p:txBody>
      </p:sp>
    </p:spTree>
    <p:extLst>
      <p:ext uri="{BB962C8B-B14F-4D97-AF65-F5344CB8AC3E}">
        <p14:creationId xmlns:p14="http://schemas.microsoft.com/office/powerpoint/2010/main" val="3462411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A4E3EC-153A-44C7-81CC-EEC02A8A3328}"/>
              </a:ext>
            </a:extLst>
          </p:cNvPr>
          <p:cNvSpPr>
            <a:spLocks noGrp="1"/>
          </p:cNvSpPr>
          <p:nvPr>
            <p:ph type="title"/>
          </p:nvPr>
        </p:nvSpPr>
        <p:spPr/>
        <p:txBody>
          <a:bodyPr/>
          <a:lstStyle/>
          <a:p>
            <a:r>
              <a:rPr lang="nb-NO" altLang="nb-NO" dirty="0">
                <a:solidFill>
                  <a:prstClr val="black"/>
                </a:solidFill>
              </a:rPr>
              <a:t>Hva er det ?</a:t>
            </a:r>
            <a:endParaRPr lang="no-NO" dirty="0"/>
          </a:p>
        </p:txBody>
      </p:sp>
      <p:sp>
        <p:nvSpPr>
          <p:cNvPr id="3" name="Plassholder for innhold 2">
            <a:extLst>
              <a:ext uri="{FF2B5EF4-FFF2-40B4-BE49-F238E27FC236}">
                <a16:creationId xmlns:a16="http://schemas.microsoft.com/office/drawing/2014/main" id="{9516BA41-B5E3-491B-BE92-D8B76DE99182}"/>
              </a:ext>
            </a:extLst>
          </p:cNvPr>
          <p:cNvSpPr>
            <a:spLocks noGrp="1"/>
          </p:cNvSpPr>
          <p:nvPr>
            <p:ph idx="1"/>
          </p:nvPr>
        </p:nvSpPr>
        <p:spPr/>
        <p:txBody>
          <a:bodyPr>
            <a:normAutofit/>
          </a:bodyPr>
          <a:lstStyle/>
          <a:p>
            <a:r>
              <a:rPr lang="nb-NO" altLang="nb-NO" dirty="0"/>
              <a:t>Web-basert Individuell Plan eller «Enkelt samspill» for de som ikke ønsker IP</a:t>
            </a:r>
          </a:p>
          <a:p>
            <a:r>
              <a:rPr lang="nb-NO" altLang="nb-NO" dirty="0"/>
              <a:t>Planeier/foresatt og øvrige medlemmer av ansvarsgruppa kan logge seg på planen fra internett og til enhver tid se den gjeldende planen (dvs. planen som er godkjent av planeier sammen med koordinator). </a:t>
            </a:r>
          </a:p>
          <a:p>
            <a:r>
              <a:rPr lang="nb-NO" altLang="nb-NO" dirty="0"/>
              <a:t>To-trinns innlogging via engangskode på mobil eller nå også via Id-porten</a:t>
            </a:r>
          </a:p>
          <a:p>
            <a:r>
              <a:rPr lang="nb-NO" altLang="nb-NO" dirty="0"/>
              <a:t>Deltakerne kan drøfte planens elementer og legge inn forslag til nye elementer fra sin pc hjemme/på kontoret. Man kan sende beskjeder til hele ansvarsgruppa, for eksempel innkalling til møte eller lignende.</a:t>
            </a:r>
          </a:p>
          <a:p>
            <a:endParaRPr lang="no-NO" dirty="0"/>
          </a:p>
        </p:txBody>
      </p:sp>
    </p:spTree>
    <p:extLst>
      <p:ext uri="{BB962C8B-B14F-4D97-AF65-F5344CB8AC3E}">
        <p14:creationId xmlns:p14="http://schemas.microsoft.com/office/powerpoint/2010/main" val="4172178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EB0F04-F357-4BB2-977D-4925512C3FEB}"/>
              </a:ext>
            </a:extLst>
          </p:cNvPr>
          <p:cNvSpPr>
            <a:spLocks noGrp="1"/>
          </p:cNvSpPr>
          <p:nvPr>
            <p:ph type="title"/>
          </p:nvPr>
        </p:nvSpPr>
        <p:spPr/>
        <p:txBody>
          <a:bodyPr/>
          <a:lstStyle/>
          <a:p>
            <a:endParaRPr lang="no-NO" dirty="0"/>
          </a:p>
        </p:txBody>
      </p:sp>
      <p:sp>
        <p:nvSpPr>
          <p:cNvPr id="3" name="Plassholder for innhold 2">
            <a:extLst>
              <a:ext uri="{FF2B5EF4-FFF2-40B4-BE49-F238E27FC236}">
                <a16:creationId xmlns:a16="http://schemas.microsoft.com/office/drawing/2014/main" id="{3E90D7C9-5294-44CE-B212-95101069003B}"/>
              </a:ext>
            </a:extLst>
          </p:cNvPr>
          <p:cNvSpPr>
            <a:spLocks noGrp="1"/>
          </p:cNvSpPr>
          <p:nvPr>
            <p:ph idx="1"/>
          </p:nvPr>
        </p:nvSpPr>
        <p:spPr/>
        <p:txBody>
          <a:bodyPr>
            <a:normAutofit fontScale="85000" lnSpcReduction="20000"/>
          </a:bodyPr>
          <a:lstStyle/>
          <a:p>
            <a:r>
              <a:rPr lang="nb-NO" altLang="nb-NO" dirty="0" err="1"/>
              <a:t>Dips</a:t>
            </a:r>
            <a:r>
              <a:rPr lang="nb-NO" altLang="nb-NO" dirty="0"/>
              <a:t> Samspill er bygd opp med utgangspunkt i tilgjengelighet og medvirkning for alle godkjente deltakere i en ansvarsgruppe.  Tanken er at det å jobbe med en web-basert IP skal bidra til reell brukermedvirkning i planarbeidet og god koordinering av tjenestene. </a:t>
            </a:r>
          </a:p>
          <a:p>
            <a:pPr marL="0" indent="0">
              <a:buNone/>
            </a:pPr>
            <a:endParaRPr lang="nb-NO" altLang="nb-NO" dirty="0"/>
          </a:p>
          <a:p>
            <a:r>
              <a:rPr lang="nb-NO" altLang="nb-NO" dirty="0"/>
              <a:t>Systemet skal sikre samhandling på tvers av tjenestesteder, avdelinger og sektorer i Kristiansand kommune, samt med eksterne samhandlingspartnere. Verktøyet skal være gjenkjennelig i forhold til de felles føringene som er lagt for IP arbeid i forskrift og veileder fra Helsedirektoratet.</a:t>
            </a:r>
          </a:p>
          <a:p>
            <a:pPr marL="0" indent="0">
              <a:buNone/>
            </a:pPr>
            <a:endParaRPr lang="nb-NO" altLang="nb-NO" dirty="0"/>
          </a:p>
          <a:p>
            <a:r>
              <a:rPr lang="nb-NO" altLang="nb-NO" dirty="0"/>
              <a:t>Selv om vi bruker en web-basert plan er fortsatt ansvarsgruppemøtene den viktigste arenaen for kommunikasjon og fortrinnsvis der elementer i planen blir godkjent.</a:t>
            </a:r>
          </a:p>
          <a:p>
            <a:endParaRPr lang="no-NO" dirty="0"/>
          </a:p>
        </p:txBody>
      </p:sp>
    </p:spTree>
    <p:extLst>
      <p:ext uri="{BB962C8B-B14F-4D97-AF65-F5344CB8AC3E}">
        <p14:creationId xmlns:p14="http://schemas.microsoft.com/office/powerpoint/2010/main" val="2026442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8E08F9-ECC3-4B2C-99DC-DBA48491BA41}"/>
              </a:ext>
            </a:extLst>
          </p:cNvPr>
          <p:cNvSpPr>
            <a:spLocks noGrp="1"/>
          </p:cNvSpPr>
          <p:nvPr>
            <p:ph type="title"/>
          </p:nvPr>
        </p:nvSpPr>
        <p:spPr/>
        <p:txBody>
          <a:bodyPr/>
          <a:lstStyle/>
          <a:p>
            <a:r>
              <a:rPr lang="nb-NO" dirty="0"/>
              <a:t>Hvem skal ha tilgang ?</a:t>
            </a:r>
            <a:endParaRPr lang="no-NO" dirty="0"/>
          </a:p>
        </p:txBody>
      </p:sp>
      <p:sp>
        <p:nvSpPr>
          <p:cNvPr id="3" name="Plassholder for innhold 2">
            <a:extLst>
              <a:ext uri="{FF2B5EF4-FFF2-40B4-BE49-F238E27FC236}">
                <a16:creationId xmlns:a16="http://schemas.microsoft.com/office/drawing/2014/main" id="{D44A8619-6D08-412A-9865-0DB85774B56A}"/>
              </a:ext>
            </a:extLst>
          </p:cNvPr>
          <p:cNvSpPr>
            <a:spLocks noGrp="1"/>
          </p:cNvSpPr>
          <p:nvPr>
            <p:ph idx="1"/>
          </p:nvPr>
        </p:nvSpPr>
        <p:spPr/>
        <p:txBody>
          <a:bodyPr vert="horz" lIns="91440" tIns="45720" rIns="91440" bIns="45720" rtlCol="0" anchor="t">
            <a:normAutofit lnSpcReduction="10000"/>
          </a:bodyPr>
          <a:lstStyle/>
          <a:p>
            <a:r>
              <a:rPr lang="nb-NO" dirty="0"/>
              <a:t>Kun ansatte som er koordinatorer for en bruker, samt deres nærmeste ledere, skal ha tilgang via tilgangsportalen til </a:t>
            </a:r>
            <a:r>
              <a:rPr lang="nb-NO" dirty="0" err="1"/>
              <a:t>Dips</a:t>
            </a:r>
            <a:r>
              <a:rPr lang="nb-NO" dirty="0"/>
              <a:t> Samspill (</a:t>
            </a:r>
            <a:r>
              <a:rPr lang="nb-NO" dirty="0" err="1"/>
              <a:t>driftsbasen</a:t>
            </a:r>
            <a:r>
              <a:rPr lang="nb-NO" dirty="0"/>
              <a:t>)</a:t>
            </a:r>
          </a:p>
          <a:p>
            <a:r>
              <a:rPr lang="nb-NO" dirty="0"/>
              <a:t>Ansatte som skal være deltakere i en ansvarsgruppe får tilgang via koordinator i den planen de skal være deltaker i.</a:t>
            </a:r>
          </a:p>
          <a:p>
            <a:r>
              <a:rPr lang="nb-NO" dirty="0"/>
              <a:t>Utover dette skal ikke ansatte ha tilgang i </a:t>
            </a:r>
            <a:r>
              <a:rPr lang="nb-NO" dirty="0" err="1"/>
              <a:t>driftbasen</a:t>
            </a:r>
            <a:r>
              <a:rPr lang="nb-NO" dirty="0"/>
              <a:t>. «Hvem som helst» kan få tilgang til kursbasen (hør med en av kommunalområdets superbrukere/koordinatorveiledere)</a:t>
            </a:r>
          </a:p>
          <a:p>
            <a:r>
              <a:rPr lang="nb-NO" dirty="0"/>
              <a:t>Planeier må sammen med koordinator godkjenne deltakere i planen.</a:t>
            </a:r>
          </a:p>
          <a:p>
            <a:pPr lvl="1"/>
            <a:r>
              <a:rPr lang="nb-NO" dirty="0"/>
              <a:t>Skriv gjerne ned avtale om hvordan dette gjøres i samtykkedelen i </a:t>
            </a:r>
            <a:r>
              <a:rPr lang="nb-NO" dirty="0" err="1"/>
              <a:t>Dips</a:t>
            </a:r>
            <a:r>
              <a:rPr lang="nb-NO" dirty="0"/>
              <a:t> samspill</a:t>
            </a:r>
          </a:p>
          <a:p>
            <a:endParaRPr lang="no-NO" dirty="0"/>
          </a:p>
        </p:txBody>
      </p:sp>
    </p:spTree>
    <p:extLst>
      <p:ext uri="{BB962C8B-B14F-4D97-AF65-F5344CB8AC3E}">
        <p14:creationId xmlns:p14="http://schemas.microsoft.com/office/powerpoint/2010/main" val="4179669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3988D0-4980-41B5-8BD6-41E7855276E3}"/>
              </a:ext>
            </a:extLst>
          </p:cNvPr>
          <p:cNvSpPr>
            <a:spLocks noGrp="1"/>
          </p:cNvSpPr>
          <p:nvPr>
            <p:ph type="title"/>
          </p:nvPr>
        </p:nvSpPr>
        <p:spPr/>
        <p:txBody>
          <a:bodyPr/>
          <a:lstStyle/>
          <a:p>
            <a:r>
              <a:rPr lang="nb-NO" dirty="0"/>
              <a:t> Administratorer</a:t>
            </a:r>
            <a:endParaRPr lang="no-NO" dirty="0"/>
          </a:p>
        </p:txBody>
      </p:sp>
      <p:sp>
        <p:nvSpPr>
          <p:cNvPr id="4" name="Plassholder for tekst 3">
            <a:extLst>
              <a:ext uri="{FF2B5EF4-FFF2-40B4-BE49-F238E27FC236}">
                <a16:creationId xmlns:a16="http://schemas.microsoft.com/office/drawing/2014/main" id="{E86271E0-9BF1-4BB4-A116-2B707DC37818}"/>
              </a:ext>
            </a:extLst>
          </p:cNvPr>
          <p:cNvSpPr>
            <a:spLocks noGrp="1"/>
          </p:cNvSpPr>
          <p:nvPr>
            <p:ph type="body" idx="1"/>
          </p:nvPr>
        </p:nvSpPr>
        <p:spPr>
          <a:xfrm>
            <a:off x="839788" y="1681163"/>
            <a:ext cx="5157787" cy="319829"/>
          </a:xfrm>
        </p:spPr>
        <p:txBody>
          <a:bodyPr>
            <a:normAutofit fontScale="85000" lnSpcReduction="20000"/>
          </a:bodyPr>
          <a:lstStyle/>
          <a:p>
            <a:r>
              <a:rPr lang="nb-NO" dirty="0"/>
              <a:t>Helse og Mestring</a:t>
            </a:r>
            <a:endParaRPr lang="no-NO" dirty="0"/>
          </a:p>
        </p:txBody>
      </p:sp>
      <p:sp>
        <p:nvSpPr>
          <p:cNvPr id="5" name="Plassholder for innhold 4">
            <a:extLst>
              <a:ext uri="{FF2B5EF4-FFF2-40B4-BE49-F238E27FC236}">
                <a16:creationId xmlns:a16="http://schemas.microsoft.com/office/drawing/2014/main" id="{B63DD9F4-7D05-4F46-A929-31DFB6C28456}"/>
              </a:ext>
            </a:extLst>
          </p:cNvPr>
          <p:cNvSpPr>
            <a:spLocks noGrp="1"/>
          </p:cNvSpPr>
          <p:nvPr>
            <p:ph sz="half" idx="2"/>
          </p:nvPr>
        </p:nvSpPr>
        <p:spPr>
          <a:xfrm>
            <a:off x="836612" y="2160689"/>
            <a:ext cx="5157787" cy="4014479"/>
          </a:xfrm>
        </p:spPr>
        <p:txBody>
          <a:bodyPr vert="horz" lIns="91440" tIns="45720" rIns="91440" bIns="45720" rtlCol="0" anchor="t">
            <a:normAutofit lnSpcReduction="10000"/>
          </a:bodyPr>
          <a:lstStyle/>
          <a:p>
            <a:r>
              <a:rPr lang="nb-NO" u="sng" dirty="0"/>
              <a:t>Koordinerende enhet/FOK:</a:t>
            </a:r>
          </a:p>
          <a:p>
            <a:pPr marL="0" indent="0">
              <a:buNone/>
            </a:pPr>
            <a:r>
              <a:rPr lang="nb-NO" dirty="0"/>
              <a:t> Tone Ness (fagansvarlig)</a:t>
            </a:r>
          </a:p>
          <a:p>
            <a:pPr marL="0" indent="0">
              <a:buNone/>
            </a:pPr>
            <a:r>
              <a:rPr lang="nb-NO" dirty="0"/>
              <a:t> Hildegunn Haugum</a:t>
            </a:r>
          </a:p>
          <a:p>
            <a:pPr marL="0" indent="0">
              <a:buNone/>
            </a:pPr>
            <a:endParaRPr lang="nb-NO" dirty="0"/>
          </a:p>
          <a:p>
            <a:pPr marL="0" indent="0">
              <a:buNone/>
            </a:pPr>
            <a:r>
              <a:rPr lang="nb-NO" u="sng" dirty="0"/>
              <a:t>Stab helse og mestring:</a:t>
            </a:r>
          </a:p>
          <a:p>
            <a:pPr marL="0" indent="0">
              <a:buNone/>
            </a:pPr>
            <a:r>
              <a:rPr lang="nb-NO" dirty="0"/>
              <a:t>Venke Åmlid</a:t>
            </a:r>
          </a:p>
          <a:p>
            <a:pPr marL="0" indent="0">
              <a:buNone/>
            </a:pPr>
            <a:r>
              <a:rPr lang="nb-NO" dirty="0"/>
              <a:t>Tordis V. Iselvmo</a:t>
            </a:r>
          </a:p>
          <a:p>
            <a:pPr marL="0" indent="0">
              <a:buNone/>
            </a:pPr>
            <a:r>
              <a:rPr lang="nb-NO" dirty="0"/>
              <a:t>Siri Kolstad Aanesland</a:t>
            </a:r>
          </a:p>
          <a:p>
            <a:pPr marL="0" indent="0">
              <a:buNone/>
            </a:pPr>
            <a:endParaRPr lang="nb-NO" dirty="0"/>
          </a:p>
          <a:p>
            <a:pPr marL="0" indent="0">
              <a:buNone/>
            </a:pPr>
            <a:endParaRPr lang="nb-NO" u="sng" dirty="0">
              <a:solidFill>
                <a:srgbClr val="FF0000"/>
              </a:solidFill>
              <a:cs typeface="Calibri"/>
            </a:endParaRPr>
          </a:p>
          <a:p>
            <a:endParaRPr lang="no-NO" dirty="0"/>
          </a:p>
        </p:txBody>
      </p:sp>
      <p:sp>
        <p:nvSpPr>
          <p:cNvPr id="6" name="Plassholder for tekst 5">
            <a:extLst>
              <a:ext uri="{FF2B5EF4-FFF2-40B4-BE49-F238E27FC236}">
                <a16:creationId xmlns:a16="http://schemas.microsoft.com/office/drawing/2014/main" id="{B333C50D-AE2B-4E28-AE86-7C578E2E4D73}"/>
              </a:ext>
            </a:extLst>
          </p:cNvPr>
          <p:cNvSpPr>
            <a:spLocks noGrp="1"/>
          </p:cNvSpPr>
          <p:nvPr>
            <p:ph type="body" sz="quarter" idx="3"/>
          </p:nvPr>
        </p:nvSpPr>
        <p:spPr>
          <a:xfrm>
            <a:off x="6172200" y="1681163"/>
            <a:ext cx="5183188" cy="319829"/>
          </a:xfrm>
        </p:spPr>
        <p:txBody>
          <a:bodyPr>
            <a:normAutofit fontScale="85000" lnSpcReduction="20000"/>
          </a:bodyPr>
          <a:lstStyle/>
          <a:p>
            <a:r>
              <a:rPr lang="nb-NO" dirty="0"/>
              <a:t>Oppvekst</a:t>
            </a:r>
            <a:endParaRPr lang="no-NO" dirty="0"/>
          </a:p>
        </p:txBody>
      </p:sp>
      <p:sp>
        <p:nvSpPr>
          <p:cNvPr id="7" name="Plassholder for innhold 6">
            <a:extLst>
              <a:ext uri="{FF2B5EF4-FFF2-40B4-BE49-F238E27FC236}">
                <a16:creationId xmlns:a16="http://schemas.microsoft.com/office/drawing/2014/main" id="{28EF6D2D-3FA8-46C4-A2F7-A215B27BBAB1}"/>
              </a:ext>
            </a:extLst>
          </p:cNvPr>
          <p:cNvSpPr>
            <a:spLocks noGrp="1"/>
          </p:cNvSpPr>
          <p:nvPr>
            <p:ph sz="quarter" idx="4"/>
          </p:nvPr>
        </p:nvSpPr>
        <p:spPr>
          <a:xfrm>
            <a:off x="6172200" y="2160690"/>
            <a:ext cx="5183188" cy="3684588"/>
          </a:xfrm>
        </p:spPr>
        <p:txBody>
          <a:bodyPr>
            <a:normAutofit lnSpcReduction="10000"/>
          </a:bodyPr>
          <a:lstStyle/>
          <a:p>
            <a:pPr marL="0" indent="0">
              <a:buNone/>
            </a:pPr>
            <a:r>
              <a:rPr lang="nb-NO" dirty="0"/>
              <a:t>Erlend Trengereid (Barnevern)</a:t>
            </a:r>
          </a:p>
          <a:p>
            <a:pPr marL="0" indent="0">
              <a:buNone/>
            </a:pPr>
            <a:r>
              <a:rPr lang="nb-NO" dirty="0"/>
              <a:t>Aina Kjær (Familiens Hus)</a:t>
            </a:r>
            <a:endParaRPr lang="no-NO" dirty="0"/>
          </a:p>
          <a:p>
            <a:endParaRPr lang="no-NO" dirty="0"/>
          </a:p>
        </p:txBody>
      </p:sp>
    </p:spTree>
    <p:extLst>
      <p:ext uri="{BB962C8B-B14F-4D97-AF65-F5344CB8AC3E}">
        <p14:creationId xmlns:p14="http://schemas.microsoft.com/office/powerpoint/2010/main" val="2384661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E5FD30CC-C14E-4EFA-9143-6C3CB0A7AEEA}"/>
              </a:ext>
            </a:extLst>
          </p:cNvPr>
          <p:cNvSpPr>
            <a:spLocks noGrp="1"/>
          </p:cNvSpPr>
          <p:nvPr>
            <p:ph type="title"/>
          </p:nvPr>
        </p:nvSpPr>
        <p:spPr/>
        <p:txBody>
          <a:bodyPr/>
          <a:lstStyle/>
          <a:p>
            <a:r>
              <a:rPr lang="nb-NO" dirty="0"/>
              <a:t>Superbrukere/koordinatorveiledere</a:t>
            </a:r>
            <a:endParaRPr lang="no-NO" dirty="0"/>
          </a:p>
        </p:txBody>
      </p:sp>
      <p:sp>
        <p:nvSpPr>
          <p:cNvPr id="8" name="Plassholder for innhold 7">
            <a:extLst>
              <a:ext uri="{FF2B5EF4-FFF2-40B4-BE49-F238E27FC236}">
                <a16:creationId xmlns:a16="http://schemas.microsoft.com/office/drawing/2014/main" id="{9FDFE935-C4CB-49D9-85C9-22A6C218451A}"/>
              </a:ext>
            </a:extLst>
          </p:cNvPr>
          <p:cNvSpPr>
            <a:spLocks noGrp="1"/>
          </p:cNvSpPr>
          <p:nvPr>
            <p:ph idx="1"/>
          </p:nvPr>
        </p:nvSpPr>
        <p:spPr/>
        <p:txBody>
          <a:bodyPr/>
          <a:lstStyle/>
          <a:p>
            <a:r>
              <a:rPr lang="nb-NO" dirty="0"/>
              <a:t>Hvor mange ?</a:t>
            </a:r>
          </a:p>
          <a:p>
            <a:r>
              <a:rPr lang="nb-NO" dirty="0"/>
              <a:t>Ikke helt landet enda- enkelte kommunalsjefsområder har kommet lengre enn andre på dette </a:t>
            </a:r>
            <a:endParaRPr lang="no-NO" dirty="0"/>
          </a:p>
        </p:txBody>
      </p:sp>
    </p:spTree>
    <p:extLst>
      <p:ext uri="{BB962C8B-B14F-4D97-AF65-F5344CB8AC3E}">
        <p14:creationId xmlns:p14="http://schemas.microsoft.com/office/powerpoint/2010/main" val="1146983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98DAA2-60F8-42EF-BF98-D31F2E6ED534}"/>
              </a:ext>
            </a:extLst>
          </p:cNvPr>
          <p:cNvSpPr>
            <a:spLocks noGrp="1"/>
          </p:cNvSpPr>
          <p:nvPr>
            <p:ph type="title"/>
          </p:nvPr>
        </p:nvSpPr>
        <p:spPr/>
        <p:txBody>
          <a:bodyPr/>
          <a:lstStyle/>
          <a:p>
            <a:r>
              <a:rPr lang="nb-NO" dirty="0"/>
              <a:t>Forarbeid til å starte en plan</a:t>
            </a:r>
            <a:endParaRPr lang="no-NO" dirty="0"/>
          </a:p>
        </p:txBody>
      </p:sp>
      <p:sp>
        <p:nvSpPr>
          <p:cNvPr id="3" name="Plassholder for innhold 2">
            <a:extLst>
              <a:ext uri="{FF2B5EF4-FFF2-40B4-BE49-F238E27FC236}">
                <a16:creationId xmlns:a16="http://schemas.microsoft.com/office/drawing/2014/main" id="{EFA2D6CC-BEF7-422B-813F-F1F427506711}"/>
              </a:ext>
            </a:extLst>
          </p:cNvPr>
          <p:cNvSpPr>
            <a:spLocks noGrp="1"/>
          </p:cNvSpPr>
          <p:nvPr>
            <p:ph idx="1"/>
          </p:nvPr>
        </p:nvSpPr>
        <p:spPr/>
        <p:txBody>
          <a:bodyPr>
            <a:normAutofit fontScale="70000" lnSpcReduction="20000"/>
          </a:bodyPr>
          <a:lstStyle/>
          <a:p>
            <a:pPr fontAlgn="base"/>
            <a:r>
              <a:rPr lang="nb-NO" dirty="0"/>
              <a:t>bruker har fått vedtak på IP og/eller koordinator </a:t>
            </a:r>
            <a:r>
              <a:rPr lang="en-US" dirty="0"/>
              <a:t>​</a:t>
            </a:r>
          </a:p>
          <a:p>
            <a:pPr fontAlgn="base"/>
            <a:r>
              <a:rPr lang="nb-NO" dirty="0"/>
              <a:t>du er blitt utpekt som koordinator av din leder</a:t>
            </a:r>
            <a:r>
              <a:rPr lang="en-US" dirty="0"/>
              <a:t>​</a:t>
            </a:r>
          </a:p>
          <a:p>
            <a:pPr fontAlgn="base"/>
            <a:r>
              <a:rPr lang="en-US" dirty="0" err="1"/>
              <a:t>Bli</a:t>
            </a:r>
            <a:r>
              <a:rPr lang="en-US" dirty="0"/>
              <a:t> </a:t>
            </a:r>
            <a:r>
              <a:rPr lang="en-US" dirty="0" err="1"/>
              <a:t>kjent</a:t>
            </a:r>
            <a:r>
              <a:rPr lang="en-US" dirty="0"/>
              <a:t> med </a:t>
            </a:r>
            <a:r>
              <a:rPr lang="en-US" dirty="0" err="1"/>
              <a:t>bruker</a:t>
            </a:r>
            <a:r>
              <a:rPr lang="en-US" dirty="0"/>
              <a:t> </a:t>
            </a:r>
            <a:r>
              <a:rPr lang="en-US" dirty="0" err="1"/>
              <a:t>og</a:t>
            </a:r>
            <a:r>
              <a:rPr lang="en-US" dirty="0"/>
              <a:t> </a:t>
            </a:r>
            <a:r>
              <a:rPr lang="en-US" dirty="0" err="1"/>
              <a:t>bli</a:t>
            </a:r>
            <a:r>
              <a:rPr lang="en-US" dirty="0"/>
              <a:t> </a:t>
            </a:r>
            <a:r>
              <a:rPr lang="en-US" dirty="0" err="1"/>
              <a:t>enig</a:t>
            </a:r>
            <a:r>
              <a:rPr lang="en-US" dirty="0"/>
              <a:t> om </a:t>
            </a:r>
            <a:r>
              <a:rPr lang="en-US" dirty="0" err="1"/>
              <a:t>hvordan</a:t>
            </a:r>
            <a:r>
              <a:rPr lang="en-US" dirty="0"/>
              <a:t> </a:t>
            </a:r>
            <a:r>
              <a:rPr lang="en-US" dirty="0" err="1"/>
              <a:t>dere</a:t>
            </a:r>
            <a:r>
              <a:rPr lang="en-US" dirty="0"/>
              <a:t> </a:t>
            </a:r>
            <a:r>
              <a:rPr lang="en-US" dirty="0" err="1"/>
              <a:t>ønsker</a:t>
            </a:r>
            <a:r>
              <a:rPr lang="en-US" dirty="0"/>
              <a:t> å </a:t>
            </a:r>
            <a:r>
              <a:rPr lang="en-US" dirty="0" err="1"/>
              <a:t>samarbeide</a:t>
            </a:r>
            <a:r>
              <a:rPr lang="en-US" dirty="0"/>
              <a:t>. </a:t>
            </a:r>
            <a:r>
              <a:rPr lang="en-US" dirty="0" err="1"/>
              <a:t>Nedfell</a:t>
            </a:r>
            <a:r>
              <a:rPr lang="en-US" dirty="0"/>
              <a:t> </a:t>
            </a:r>
            <a:r>
              <a:rPr lang="en-US" dirty="0" err="1"/>
              <a:t>dette</a:t>
            </a:r>
            <a:r>
              <a:rPr lang="en-US" dirty="0"/>
              <a:t> i </a:t>
            </a:r>
            <a:r>
              <a:rPr lang="en-US" dirty="0" err="1"/>
              <a:t>samtykkeskjemaet</a:t>
            </a:r>
            <a:r>
              <a:rPr lang="en-US" dirty="0"/>
              <a:t> i Dips </a:t>
            </a:r>
            <a:r>
              <a:rPr lang="en-US" dirty="0" err="1"/>
              <a:t>samspill</a:t>
            </a:r>
            <a:endParaRPr lang="en-US" dirty="0"/>
          </a:p>
          <a:p>
            <a:pPr fontAlgn="base"/>
            <a:r>
              <a:rPr lang="nb-NO" dirty="0"/>
              <a:t>snakke med planeier (bruker) og informere om web-basert individuell plan, og få planeierens (evt. verge/foresatte) til å signere på det samtykket dere er blitt enige om. (elektronisk </a:t>
            </a:r>
            <a:r>
              <a:rPr lang="nb-NO" dirty="0" err="1"/>
              <a:t>vs</a:t>
            </a:r>
            <a:r>
              <a:rPr lang="nb-NO" dirty="0"/>
              <a:t> papirutgave)</a:t>
            </a:r>
          </a:p>
          <a:p>
            <a:pPr fontAlgn="base"/>
            <a:r>
              <a:rPr lang="nb-NO" dirty="0"/>
              <a:t>finne ut sammen med bruker hvem som er aktuelle å invitere til en eventuell ansvarsgruppe</a:t>
            </a:r>
            <a:r>
              <a:rPr lang="en-US" dirty="0"/>
              <a:t>​</a:t>
            </a:r>
          </a:p>
          <a:p>
            <a:pPr fontAlgn="base"/>
            <a:r>
              <a:rPr lang="nb-NO" dirty="0"/>
              <a:t>du sørge for at alle som skal ha tilgang til denne planen i  </a:t>
            </a:r>
            <a:r>
              <a:rPr lang="nb-NO" dirty="0" err="1"/>
              <a:t>Dips</a:t>
            </a:r>
            <a:r>
              <a:rPr lang="nb-NO" dirty="0"/>
              <a:t> samspill har fylt ut et autorisasjonsskjema ( </a:t>
            </a:r>
            <a:r>
              <a:rPr lang="nb-NO" dirty="0" err="1"/>
              <a:t>dvs</a:t>
            </a:r>
            <a:r>
              <a:rPr lang="nb-NO" dirty="0"/>
              <a:t> hvis de ikke har profil inne i </a:t>
            </a:r>
            <a:r>
              <a:rPr lang="nb-NO" dirty="0" err="1"/>
              <a:t>Dips</a:t>
            </a:r>
            <a:r>
              <a:rPr lang="nb-NO" dirty="0"/>
              <a:t> samspill fra før- sjekk personregistret) dvs. både planeier, evt. foresatt og andre medlemmer av ansvarsgruppa slik at du har den informasjonen du trenger for å kunne gi de tilgang.</a:t>
            </a:r>
            <a:r>
              <a:rPr lang="en-US" dirty="0"/>
              <a:t>​</a:t>
            </a:r>
          </a:p>
          <a:p>
            <a:pPr fontAlgn="base"/>
            <a:r>
              <a:rPr lang="nb-NO" dirty="0"/>
              <a:t>Autorisasjonsskjema: </a:t>
            </a:r>
            <a:r>
              <a:rPr lang="nb-NO" dirty="0">
                <a:hlinkClick r:id="rId2"/>
              </a:rPr>
              <a:t>https://www.kristiansand.kommune.no/globalassets/skjemaer-pdfdoc/autorisasjonsskjema-dips-samspill.docx</a:t>
            </a:r>
            <a:endParaRPr lang="nb-NO" dirty="0"/>
          </a:p>
          <a:p>
            <a:pPr fontAlgn="base"/>
            <a:endParaRPr lang="no-NO" dirty="0"/>
          </a:p>
        </p:txBody>
      </p:sp>
    </p:spTree>
    <p:extLst>
      <p:ext uri="{BB962C8B-B14F-4D97-AF65-F5344CB8AC3E}">
        <p14:creationId xmlns:p14="http://schemas.microsoft.com/office/powerpoint/2010/main" val="3884330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3011DC-9D95-4599-9C3C-F39867149237}"/>
              </a:ext>
            </a:extLst>
          </p:cNvPr>
          <p:cNvSpPr>
            <a:spLocks noGrp="1"/>
          </p:cNvSpPr>
          <p:nvPr>
            <p:ph type="title"/>
          </p:nvPr>
        </p:nvSpPr>
        <p:spPr/>
        <p:txBody>
          <a:bodyPr/>
          <a:lstStyle/>
          <a:p>
            <a:r>
              <a:rPr lang="nb-NO" dirty="0"/>
              <a:t>NB: </a:t>
            </a:r>
            <a:endParaRPr lang="no-NO" dirty="0"/>
          </a:p>
        </p:txBody>
      </p:sp>
      <p:sp>
        <p:nvSpPr>
          <p:cNvPr id="3" name="Plassholder for innhold 2">
            <a:extLst>
              <a:ext uri="{FF2B5EF4-FFF2-40B4-BE49-F238E27FC236}">
                <a16:creationId xmlns:a16="http://schemas.microsoft.com/office/drawing/2014/main" id="{36919FD3-929D-4895-B604-8FF3557F9795}"/>
              </a:ext>
            </a:extLst>
          </p:cNvPr>
          <p:cNvSpPr>
            <a:spLocks noGrp="1"/>
          </p:cNvSpPr>
          <p:nvPr>
            <p:ph idx="1"/>
          </p:nvPr>
        </p:nvSpPr>
        <p:spPr/>
        <p:txBody>
          <a:bodyPr>
            <a:normAutofit/>
          </a:bodyPr>
          <a:lstStyle/>
          <a:p>
            <a:pPr marL="0" indent="0">
              <a:buNone/>
            </a:pPr>
            <a:endParaRPr lang="nb-NO" dirty="0">
              <a:solidFill>
                <a:schemeClr val="accent6"/>
              </a:solidFill>
            </a:endParaRPr>
          </a:p>
          <a:p>
            <a:pPr marL="0" indent="0">
              <a:buNone/>
            </a:pPr>
            <a:r>
              <a:rPr lang="nb-NO" dirty="0">
                <a:solidFill>
                  <a:schemeClr val="accent6"/>
                </a:solidFill>
              </a:rPr>
              <a:t>*</a:t>
            </a:r>
            <a:r>
              <a:rPr lang="nb-NO" dirty="0" err="1">
                <a:solidFill>
                  <a:schemeClr val="accent6"/>
                </a:solidFill>
              </a:rPr>
              <a:t>Fødselsnr</a:t>
            </a:r>
            <a:r>
              <a:rPr lang="nb-NO" dirty="0">
                <a:solidFill>
                  <a:schemeClr val="accent6"/>
                </a:solidFill>
              </a:rPr>
              <a:t>/HPR.nr, e-postadresse og mobilnummer blir skjult for alle andre enn deg selv og systemadministratorer. Disse opplysningene brukes kun til tilgangsstyring.</a:t>
            </a:r>
            <a:endParaRPr lang="no-NO" dirty="0">
              <a:solidFill>
                <a:schemeClr val="accent6"/>
              </a:solidFill>
            </a:endParaRPr>
          </a:p>
          <a:p>
            <a:pPr marL="0" indent="0">
              <a:buNone/>
            </a:pPr>
            <a:endParaRPr lang="nb-NO" dirty="0"/>
          </a:p>
          <a:p>
            <a:r>
              <a:rPr lang="nb-NO" dirty="0"/>
              <a:t>Et </a:t>
            </a:r>
            <a:r>
              <a:rPr lang="nb-NO" i="1" dirty="0"/>
              <a:t>fødselsnummer</a:t>
            </a:r>
            <a:r>
              <a:rPr lang="nb-NO" dirty="0"/>
              <a:t> er et </a:t>
            </a:r>
            <a:r>
              <a:rPr lang="nb-NO" dirty="0" err="1"/>
              <a:t>ellevesifret</a:t>
            </a:r>
            <a:r>
              <a:rPr lang="nb-NO" dirty="0"/>
              <a:t> identifikasjonsnummer. Alle som er folkeregistrert i Norge har et fødselsnummer. Nummeret regnes ikke som en sensitiv </a:t>
            </a:r>
            <a:r>
              <a:rPr lang="nb-NO" i="1" dirty="0"/>
              <a:t>personopplysning</a:t>
            </a:r>
            <a:r>
              <a:rPr lang="nb-NO" dirty="0"/>
              <a:t> og er ikke taushetsbelagt. </a:t>
            </a:r>
            <a:r>
              <a:rPr lang="nb-NO" sz="1400" dirty="0"/>
              <a:t>(</a:t>
            </a:r>
            <a:r>
              <a:rPr lang="no-NO" sz="1400" u="sng" dirty="0">
                <a:hlinkClick r:id="rId3"/>
              </a:rPr>
              <a:t>https://www.datatilsynet.no/rettigheter-og-plikter/personopplysninger/fodselsnummer/</a:t>
            </a:r>
            <a:r>
              <a:rPr lang="no-NO" sz="1400" dirty="0">
                <a:hlinkClick r:id="rId3"/>
              </a:rPr>
              <a:t> </a:t>
            </a:r>
            <a:r>
              <a:rPr lang="nb-NO" sz="1400" dirty="0"/>
              <a:t>)</a:t>
            </a:r>
            <a:endParaRPr lang="no-NO" sz="1400" dirty="0"/>
          </a:p>
          <a:p>
            <a:endParaRPr lang="no-NO" dirty="0"/>
          </a:p>
        </p:txBody>
      </p:sp>
    </p:spTree>
    <p:extLst>
      <p:ext uri="{BB962C8B-B14F-4D97-AF65-F5344CB8AC3E}">
        <p14:creationId xmlns:p14="http://schemas.microsoft.com/office/powerpoint/2010/main" val="1724007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200DC3-49B2-48BC-B917-855E06FC3A83}"/>
              </a:ext>
            </a:extLst>
          </p:cNvPr>
          <p:cNvSpPr>
            <a:spLocks noGrp="1"/>
          </p:cNvSpPr>
          <p:nvPr>
            <p:ph type="title"/>
          </p:nvPr>
        </p:nvSpPr>
        <p:spPr/>
        <p:txBody>
          <a:bodyPr/>
          <a:lstStyle/>
          <a:p>
            <a:r>
              <a:rPr lang="nb-NO" dirty="0"/>
              <a:t>NB:</a:t>
            </a:r>
            <a:endParaRPr lang="no-NO" dirty="0"/>
          </a:p>
        </p:txBody>
      </p:sp>
      <p:sp>
        <p:nvSpPr>
          <p:cNvPr id="3" name="Plassholder for innhold 2">
            <a:extLst>
              <a:ext uri="{FF2B5EF4-FFF2-40B4-BE49-F238E27FC236}">
                <a16:creationId xmlns:a16="http://schemas.microsoft.com/office/drawing/2014/main" id="{8D15DDA6-A457-4A65-BC45-8D8F1BB5466E}"/>
              </a:ext>
            </a:extLst>
          </p:cNvPr>
          <p:cNvSpPr>
            <a:spLocks noGrp="1"/>
          </p:cNvSpPr>
          <p:nvPr>
            <p:ph idx="1"/>
          </p:nvPr>
        </p:nvSpPr>
        <p:spPr/>
        <p:txBody>
          <a:bodyPr/>
          <a:lstStyle/>
          <a:p>
            <a:pPr marL="0" indent="0">
              <a:buNone/>
            </a:pPr>
            <a:endParaRPr lang="nb-NO" dirty="0"/>
          </a:p>
          <a:p>
            <a:pPr marL="0" indent="0">
              <a:buNone/>
            </a:pPr>
            <a:endParaRPr lang="nb-NO" dirty="0"/>
          </a:p>
          <a:p>
            <a:pPr marL="0" indent="0">
              <a:buNone/>
            </a:pPr>
            <a:r>
              <a:rPr lang="nb-NO" sz="5400" dirty="0">
                <a:solidFill>
                  <a:srgbClr val="FF0000"/>
                </a:solidFill>
              </a:rPr>
              <a:t>Det viktigste er ikke å lage en plan, men å legge en plan!</a:t>
            </a:r>
          </a:p>
          <a:p>
            <a:pPr marL="0" indent="0">
              <a:buNone/>
            </a:pPr>
            <a:endParaRPr lang="nb-NO" sz="5400" dirty="0"/>
          </a:p>
          <a:p>
            <a:pPr marL="0" indent="0">
              <a:buNone/>
            </a:pPr>
            <a:r>
              <a:rPr lang="nb-NO" sz="2400" dirty="0"/>
              <a:t>- Bli kjent med bruker og avklare forventinger først</a:t>
            </a:r>
            <a:endParaRPr lang="no-NO" sz="2400" dirty="0"/>
          </a:p>
        </p:txBody>
      </p:sp>
    </p:spTree>
    <p:extLst>
      <p:ext uri="{BB962C8B-B14F-4D97-AF65-F5344CB8AC3E}">
        <p14:creationId xmlns:p14="http://schemas.microsoft.com/office/powerpoint/2010/main" val="3890854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74CA28-00B1-4BA6-85B7-392A375BB46A}"/>
              </a:ext>
            </a:extLst>
          </p:cNvPr>
          <p:cNvSpPr>
            <a:spLocks noGrp="1"/>
          </p:cNvSpPr>
          <p:nvPr>
            <p:ph type="title"/>
          </p:nvPr>
        </p:nvSpPr>
        <p:spPr/>
        <p:txBody>
          <a:bodyPr/>
          <a:lstStyle/>
          <a:p>
            <a:r>
              <a:rPr lang="no-NO" dirty="0"/>
              <a:t>  </a:t>
            </a:r>
            <a:r>
              <a:rPr lang="nb-NO" dirty="0"/>
              <a:t>Koordinator og Individuell plan</a:t>
            </a:r>
            <a:endParaRPr lang="no-NO" dirty="0"/>
          </a:p>
        </p:txBody>
      </p:sp>
      <p:sp>
        <p:nvSpPr>
          <p:cNvPr id="3" name="Plassholder for innhold 2">
            <a:extLst>
              <a:ext uri="{FF2B5EF4-FFF2-40B4-BE49-F238E27FC236}">
                <a16:creationId xmlns:a16="http://schemas.microsoft.com/office/drawing/2014/main" id="{A10C66B2-A80F-421F-BF42-AEE809F39D83}"/>
              </a:ext>
            </a:extLst>
          </p:cNvPr>
          <p:cNvSpPr>
            <a:spLocks noGrp="1"/>
          </p:cNvSpPr>
          <p:nvPr>
            <p:ph idx="1"/>
          </p:nvPr>
        </p:nvSpPr>
        <p:spPr/>
        <p:txBody>
          <a:bodyPr/>
          <a:lstStyle/>
          <a:p>
            <a:pPr fontAlgn="base"/>
            <a:r>
              <a:rPr lang="nb-NO" dirty="0"/>
              <a:t>Innvilges IP skal man også ha koordinator</a:t>
            </a:r>
            <a:r>
              <a:rPr lang="en-US" dirty="0"/>
              <a:t>​</a:t>
            </a:r>
          </a:p>
          <a:p>
            <a:pPr fontAlgn="base"/>
            <a:r>
              <a:rPr lang="nb-NO" dirty="0"/>
              <a:t>Kan ha koordinator uten IP</a:t>
            </a:r>
            <a:r>
              <a:rPr lang="en-US" dirty="0"/>
              <a:t>​</a:t>
            </a:r>
          </a:p>
          <a:p>
            <a:pPr fontAlgn="base"/>
            <a:r>
              <a:rPr lang="nb-NO" dirty="0"/>
              <a:t>Oppgavene til koordinator vil i hovedsak være de samme med eller uten individuell plan. </a:t>
            </a:r>
            <a:r>
              <a:rPr lang="en-US" dirty="0"/>
              <a:t>​</a:t>
            </a:r>
          </a:p>
          <a:p>
            <a:pPr fontAlgn="base"/>
            <a:r>
              <a:rPr lang="nb-NO" dirty="0" err="1"/>
              <a:t>Dips</a:t>
            </a:r>
            <a:r>
              <a:rPr lang="nb-NO" dirty="0"/>
              <a:t> Samspill:  	- Individuell plan </a:t>
            </a:r>
            <a:r>
              <a:rPr lang="en-US" dirty="0"/>
              <a:t>​</a:t>
            </a:r>
          </a:p>
          <a:p>
            <a:pPr marL="0" indent="0" fontAlgn="base">
              <a:buNone/>
            </a:pPr>
            <a:r>
              <a:rPr lang="nb-NO" dirty="0"/>
              <a:t>			- Enkelt samspill</a:t>
            </a:r>
            <a:r>
              <a:rPr lang="en-US" dirty="0"/>
              <a:t>​</a:t>
            </a:r>
          </a:p>
          <a:p>
            <a:pPr fontAlgn="base"/>
            <a:r>
              <a:rPr lang="nb-NO" dirty="0"/>
              <a:t>Bruker ønsker ikke IP: allikevel avgjørende at man har en nedfelt plan og mål med jobben </a:t>
            </a:r>
            <a:endParaRPr lang="en-US" dirty="0"/>
          </a:p>
          <a:p>
            <a:endParaRPr lang="no-NO" dirty="0"/>
          </a:p>
        </p:txBody>
      </p:sp>
    </p:spTree>
    <p:extLst>
      <p:ext uri="{BB962C8B-B14F-4D97-AF65-F5344CB8AC3E}">
        <p14:creationId xmlns:p14="http://schemas.microsoft.com/office/powerpoint/2010/main" val="2835074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B555AC-C292-4043-BFAB-3FEC7D86F57A}"/>
              </a:ext>
            </a:extLst>
          </p:cNvPr>
          <p:cNvSpPr>
            <a:spLocks noGrp="1"/>
          </p:cNvSpPr>
          <p:nvPr>
            <p:ph type="title"/>
          </p:nvPr>
        </p:nvSpPr>
        <p:spPr/>
        <p:txBody>
          <a:bodyPr/>
          <a:lstStyle/>
          <a:p>
            <a:r>
              <a:rPr lang="nb-NO" altLang="nb-NO" dirty="0">
                <a:solidFill>
                  <a:srgbClr val="373A3C"/>
                </a:solidFill>
                <a:latin typeface="-apple-system"/>
              </a:rPr>
              <a:t>Å være koordinator i </a:t>
            </a:r>
            <a:r>
              <a:rPr lang="nb-NO" altLang="nb-NO" dirty="0" err="1">
                <a:solidFill>
                  <a:srgbClr val="373A3C"/>
                </a:solidFill>
                <a:latin typeface="-apple-system"/>
              </a:rPr>
              <a:t>Dips</a:t>
            </a:r>
            <a:r>
              <a:rPr lang="nb-NO" altLang="nb-NO" dirty="0">
                <a:solidFill>
                  <a:srgbClr val="373A3C"/>
                </a:solidFill>
                <a:latin typeface="-apple-system"/>
              </a:rPr>
              <a:t> Samspill- hva innebærer det?</a:t>
            </a:r>
            <a:endParaRPr lang="no-NO" dirty="0"/>
          </a:p>
        </p:txBody>
      </p:sp>
      <p:sp>
        <p:nvSpPr>
          <p:cNvPr id="5" name="Plassholder for innhold 4">
            <a:extLst>
              <a:ext uri="{FF2B5EF4-FFF2-40B4-BE49-F238E27FC236}">
                <a16:creationId xmlns:a16="http://schemas.microsoft.com/office/drawing/2014/main" id="{F49D2BA0-8A1B-4F45-8A0E-404A160A4D28}"/>
              </a:ext>
            </a:extLst>
          </p:cNvPr>
          <p:cNvSpPr>
            <a:spLocks noGrp="1"/>
          </p:cNvSpPr>
          <p:nvPr>
            <p:ph idx="1"/>
          </p:nvPr>
        </p:nvSpPr>
        <p:spPr/>
        <p:txBody>
          <a:bodyPr>
            <a:normAutofit fontScale="55000" lnSpcReduction="20000"/>
          </a:bodyPr>
          <a:lstStyle/>
          <a:p>
            <a:pPr fontAlgn="base"/>
            <a:r>
              <a:rPr lang="nb-NO" dirty="0">
                <a:solidFill>
                  <a:srgbClr val="373A3C"/>
                </a:solidFill>
                <a:latin typeface="Arial" panose="020B0604020202020204" pitchFamily="34" charset="0"/>
              </a:rPr>
              <a:t>Det er du som oppretter samspillet (IP / enkelt samspill) </a:t>
            </a:r>
            <a:r>
              <a:rPr lang="en-US" dirty="0">
                <a:solidFill>
                  <a:srgbClr val="000000"/>
                </a:solidFill>
                <a:latin typeface="Arial" panose="020B0604020202020204" pitchFamily="34" charset="0"/>
              </a:rPr>
              <a:t>​</a:t>
            </a:r>
          </a:p>
          <a:p>
            <a:pPr fontAlgn="base"/>
            <a:r>
              <a:rPr lang="nb-NO" dirty="0">
                <a:solidFill>
                  <a:srgbClr val="373A3C"/>
                </a:solidFill>
                <a:latin typeface="Arial" panose="020B0604020202020204" pitchFamily="34" charset="0"/>
              </a:rPr>
              <a:t>Du legger til deltakere og sørger for at deltakerlista er oppdatert</a:t>
            </a:r>
            <a:r>
              <a:rPr lang="en-US" dirty="0">
                <a:solidFill>
                  <a:srgbClr val="000000"/>
                </a:solidFill>
                <a:latin typeface="Arial" panose="020B0604020202020204" pitchFamily="34" charset="0"/>
              </a:rPr>
              <a:t>​</a:t>
            </a:r>
          </a:p>
          <a:p>
            <a:pPr fontAlgn="base"/>
            <a:r>
              <a:rPr lang="nb-NO" dirty="0">
                <a:solidFill>
                  <a:srgbClr val="373A3C"/>
                </a:solidFill>
                <a:highlight>
                  <a:srgbClr val="FFFF00"/>
                </a:highlight>
                <a:latin typeface="Arial" panose="020B0604020202020204" pitchFamily="34" charset="0"/>
              </a:rPr>
              <a:t>Du skriver inn samtykket og tilpasser dette til tjenestemottakerens ønsker</a:t>
            </a:r>
            <a:r>
              <a:rPr lang="en-US" dirty="0">
                <a:solidFill>
                  <a:srgbClr val="000000"/>
                </a:solidFill>
                <a:highlight>
                  <a:srgbClr val="FFFF00"/>
                </a:highlight>
                <a:latin typeface="Arial" panose="020B0604020202020204" pitchFamily="34" charset="0"/>
              </a:rPr>
              <a:t>​</a:t>
            </a:r>
          </a:p>
          <a:p>
            <a:pPr fontAlgn="base"/>
            <a:endParaRPr lang="nb-NO" dirty="0">
              <a:solidFill>
                <a:srgbClr val="000000"/>
              </a:solidFill>
              <a:highlight>
                <a:srgbClr val="FFFF00"/>
              </a:highlight>
              <a:latin typeface="Arial" panose="020B0604020202020204" pitchFamily="34" charset="0"/>
            </a:endParaRPr>
          </a:p>
          <a:p>
            <a:pPr marL="0" indent="0" fontAlgn="base">
              <a:buNone/>
            </a:pPr>
            <a:r>
              <a:rPr lang="nb-NO" u="sng" dirty="0">
                <a:solidFill>
                  <a:srgbClr val="373A3C"/>
                </a:solidFill>
                <a:latin typeface="Arial" panose="020B0604020202020204" pitchFamily="34" charset="0"/>
              </a:rPr>
              <a:t>Dersom det er en IP:</a:t>
            </a:r>
            <a:r>
              <a:rPr lang="en-US" dirty="0">
                <a:solidFill>
                  <a:srgbClr val="000000"/>
                </a:solidFill>
                <a:latin typeface="Arial" panose="020B0604020202020204" pitchFamily="34" charset="0"/>
              </a:rPr>
              <a:t>​</a:t>
            </a:r>
          </a:p>
          <a:p>
            <a:pPr marL="0" indent="0" fontAlgn="base">
              <a:buNone/>
            </a:pPr>
            <a:r>
              <a:rPr lang="nb-NO" dirty="0">
                <a:solidFill>
                  <a:srgbClr val="373A3C"/>
                </a:solidFill>
                <a:latin typeface="Arial" panose="020B0604020202020204" pitchFamily="34" charset="0"/>
              </a:rPr>
              <a:t>-Den gjeldende planen består av godkjente mål og tiltak. Det er ditt ansvar som koordinator å sørge for at innholdet fortløpende blir godkjent, slik at man til enhver tid har en gjeldende plan med gyldige mål og tiltak.</a:t>
            </a:r>
            <a:r>
              <a:rPr lang="en-US" dirty="0">
                <a:solidFill>
                  <a:srgbClr val="000000"/>
                </a:solidFill>
                <a:latin typeface="Arial" panose="020B0604020202020204" pitchFamily="34" charset="0"/>
              </a:rPr>
              <a:t>​</a:t>
            </a:r>
          </a:p>
          <a:p>
            <a:pPr marL="0" indent="0" fontAlgn="base">
              <a:buNone/>
            </a:pPr>
            <a:r>
              <a:rPr lang="nb-NO" dirty="0">
                <a:solidFill>
                  <a:srgbClr val="373A3C"/>
                </a:solidFill>
                <a:latin typeface="Arial" panose="020B0604020202020204" pitchFamily="34" charset="0"/>
              </a:rPr>
              <a:t>- Av samme grunn er det ditt ansvar å sørge for at utdatert informasjon blir passivisert.</a:t>
            </a:r>
            <a:r>
              <a:rPr lang="en-US" dirty="0">
                <a:solidFill>
                  <a:srgbClr val="000000"/>
                </a:solidFill>
                <a:latin typeface="Arial" panose="020B0604020202020204" pitchFamily="34" charset="0"/>
              </a:rPr>
              <a:t>​</a:t>
            </a:r>
            <a:endParaRPr lang="nb-NO" dirty="0">
              <a:solidFill>
                <a:srgbClr val="000000"/>
              </a:solidFill>
              <a:latin typeface="Arial" panose="020B0604020202020204" pitchFamily="34" charset="0"/>
            </a:endParaRPr>
          </a:p>
          <a:p>
            <a:pPr marL="0" indent="0" fontAlgn="base">
              <a:buNone/>
            </a:pPr>
            <a:r>
              <a:rPr lang="nb-NO" dirty="0">
                <a:solidFill>
                  <a:srgbClr val="373A3C"/>
                </a:solidFill>
                <a:latin typeface="Arial" panose="020B0604020202020204" pitchFamily="34" charset="0"/>
              </a:rPr>
              <a:t>- Som koordinator er du ansvarlig for framdriften i planen. En plan med framdrift er en levende plan, hvor deltakerne i størst mulig grad er aktive ved at de:</a:t>
            </a:r>
            <a:r>
              <a:rPr lang="en-US" dirty="0">
                <a:solidFill>
                  <a:srgbClr val="000000"/>
                </a:solidFill>
                <a:latin typeface="Arial" panose="020B0604020202020204" pitchFamily="34" charset="0"/>
              </a:rPr>
              <a:t>​</a:t>
            </a:r>
          </a:p>
          <a:p>
            <a:pPr marL="0" indent="0" fontAlgn="base">
              <a:buNone/>
            </a:pPr>
            <a:endParaRPr lang="nb-NO" dirty="0">
              <a:solidFill>
                <a:srgbClr val="000000"/>
              </a:solidFill>
              <a:latin typeface="Arial" panose="020B0604020202020204" pitchFamily="34" charset="0"/>
            </a:endParaRPr>
          </a:p>
          <a:p>
            <a:pPr fontAlgn="base"/>
            <a:r>
              <a:rPr lang="nb-NO" dirty="0">
                <a:solidFill>
                  <a:srgbClr val="373A3C"/>
                </a:solidFill>
                <a:latin typeface="Arial" panose="020B0604020202020204" pitchFamily="34" charset="0"/>
              </a:rPr>
              <a:t>Skriver inn tiltak de selv er ansvarlig for</a:t>
            </a:r>
            <a:r>
              <a:rPr lang="en-US" dirty="0">
                <a:solidFill>
                  <a:srgbClr val="000000"/>
                </a:solidFill>
                <a:latin typeface="Arial" panose="020B0604020202020204" pitchFamily="34" charset="0"/>
              </a:rPr>
              <a:t>​</a:t>
            </a:r>
          </a:p>
          <a:p>
            <a:pPr fontAlgn="base"/>
            <a:r>
              <a:rPr lang="nb-NO" dirty="0">
                <a:solidFill>
                  <a:srgbClr val="373A3C"/>
                </a:solidFill>
                <a:latin typeface="Arial" panose="020B0604020202020204" pitchFamily="34" charset="0"/>
              </a:rPr>
              <a:t>Evaluerer mål og tiltak de selv er delaktige i</a:t>
            </a:r>
            <a:r>
              <a:rPr lang="en-US" dirty="0">
                <a:solidFill>
                  <a:srgbClr val="000000"/>
                </a:solidFill>
                <a:latin typeface="Arial" panose="020B0604020202020204" pitchFamily="34" charset="0"/>
              </a:rPr>
              <a:t>​</a:t>
            </a:r>
          </a:p>
          <a:p>
            <a:pPr fontAlgn="base"/>
            <a:r>
              <a:rPr lang="nb-NO" dirty="0">
                <a:solidFill>
                  <a:srgbClr val="373A3C"/>
                </a:solidFill>
                <a:latin typeface="Arial" panose="020B0604020202020204" pitchFamily="34" charset="0"/>
              </a:rPr>
              <a:t>Bruker </a:t>
            </a:r>
            <a:r>
              <a:rPr lang="nb-NO" dirty="0" err="1">
                <a:solidFill>
                  <a:srgbClr val="373A3C"/>
                </a:solidFill>
                <a:latin typeface="Arial" panose="020B0604020202020204" pitchFamily="34" charset="0"/>
              </a:rPr>
              <a:t>Dips</a:t>
            </a:r>
            <a:r>
              <a:rPr lang="nb-NO" dirty="0">
                <a:solidFill>
                  <a:srgbClr val="373A3C"/>
                </a:solidFill>
                <a:latin typeface="Arial" panose="020B0604020202020204" pitchFamily="34" charset="0"/>
              </a:rPr>
              <a:t> Samspill til å kommunisere med</a:t>
            </a:r>
            <a:r>
              <a:rPr lang="en-US" dirty="0">
                <a:solidFill>
                  <a:srgbClr val="000000"/>
                </a:solidFill>
                <a:latin typeface="Arial" panose="020B0604020202020204" pitchFamily="34" charset="0"/>
              </a:rPr>
              <a:t>​</a:t>
            </a:r>
          </a:p>
          <a:p>
            <a:pPr fontAlgn="base"/>
            <a:r>
              <a:rPr lang="nb-NO" dirty="0">
                <a:solidFill>
                  <a:srgbClr val="373A3C"/>
                </a:solidFill>
                <a:latin typeface="Arial" panose="020B0604020202020204" pitchFamily="34" charset="0"/>
              </a:rPr>
              <a:t>Gir andre deltakere tilbakemelding på innhold som ikke er ferdigstilt</a:t>
            </a:r>
          </a:p>
          <a:p>
            <a:pPr fontAlgn="base"/>
            <a:r>
              <a:rPr lang="nb-NO" dirty="0">
                <a:solidFill>
                  <a:srgbClr val="373A3C"/>
                </a:solidFill>
                <a:latin typeface="Arial" panose="020B0604020202020204" pitchFamily="34" charset="0"/>
              </a:rPr>
              <a:t>Husk å arkivere versjoner av godkjente planer</a:t>
            </a:r>
            <a:endParaRPr lang="en-US" dirty="0">
              <a:solidFill>
                <a:srgbClr val="000000"/>
              </a:solidFill>
              <a:latin typeface="Arial" panose="020B0604020202020204" pitchFamily="34" charset="0"/>
            </a:endParaRPr>
          </a:p>
          <a:p>
            <a:endParaRPr lang="no-NO" dirty="0"/>
          </a:p>
        </p:txBody>
      </p:sp>
    </p:spTree>
    <p:extLst>
      <p:ext uri="{BB962C8B-B14F-4D97-AF65-F5344CB8AC3E}">
        <p14:creationId xmlns:p14="http://schemas.microsoft.com/office/powerpoint/2010/main" val="280289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EECBAC-247B-4B18-994B-A6142A640043}"/>
              </a:ext>
            </a:extLst>
          </p:cNvPr>
          <p:cNvSpPr>
            <a:spLocks noGrp="1"/>
          </p:cNvSpPr>
          <p:nvPr>
            <p:ph type="title"/>
          </p:nvPr>
        </p:nvSpPr>
        <p:spPr/>
        <p:txBody>
          <a:bodyPr/>
          <a:lstStyle/>
          <a:p>
            <a:endParaRPr lang="no-NO"/>
          </a:p>
        </p:txBody>
      </p:sp>
      <p:pic>
        <p:nvPicPr>
          <p:cNvPr id="1026" name="Picture 2">
            <a:extLst>
              <a:ext uri="{FF2B5EF4-FFF2-40B4-BE49-F238E27FC236}">
                <a16:creationId xmlns:a16="http://schemas.microsoft.com/office/drawing/2014/main" id="{14325A1A-3430-4F5E-9CF7-3DFCA97FDC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2231" y="1932735"/>
            <a:ext cx="8303050" cy="4091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
            <a:extLst>
              <a:ext uri="{FF2B5EF4-FFF2-40B4-BE49-F238E27FC236}">
                <a16:creationId xmlns:a16="http://schemas.microsoft.com/office/drawing/2014/main" id="{70A029E7-BA0F-4A4A-BB1C-633F8F052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542" y="2766219"/>
            <a:ext cx="8495858"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69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6680C9-E7C2-438C-8052-22BEBA589BE7}"/>
              </a:ext>
            </a:extLst>
          </p:cNvPr>
          <p:cNvSpPr>
            <a:spLocks noGrp="1"/>
          </p:cNvSpPr>
          <p:nvPr>
            <p:ph type="title"/>
          </p:nvPr>
        </p:nvSpPr>
        <p:spPr/>
        <p:txBody>
          <a:bodyPr/>
          <a:lstStyle/>
          <a:p>
            <a:r>
              <a:rPr lang="nb-NO" dirty="0"/>
              <a:t>Samtykke i </a:t>
            </a:r>
            <a:r>
              <a:rPr lang="nb-NO" dirty="0" err="1"/>
              <a:t>Dips</a:t>
            </a:r>
            <a:r>
              <a:rPr lang="nb-NO" dirty="0"/>
              <a:t> samspill</a:t>
            </a:r>
            <a:endParaRPr lang="no-NO" dirty="0"/>
          </a:p>
        </p:txBody>
      </p:sp>
      <p:sp>
        <p:nvSpPr>
          <p:cNvPr id="3" name="Plassholder for innhold 2">
            <a:extLst>
              <a:ext uri="{FF2B5EF4-FFF2-40B4-BE49-F238E27FC236}">
                <a16:creationId xmlns:a16="http://schemas.microsoft.com/office/drawing/2014/main" id="{0E6897B4-760C-47E6-951D-8CC38ABE31C0}"/>
              </a:ext>
            </a:extLst>
          </p:cNvPr>
          <p:cNvSpPr>
            <a:spLocks noGrp="1"/>
          </p:cNvSpPr>
          <p:nvPr>
            <p:ph idx="1"/>
          </p:nvPr>
        </p:nvSpPr>
        <p:spPr/>
        <p:txBody>
          <a:bodyPr/>
          <a:lstStyle/>
          <a:p>
            <a:endParaRPr lang="no-NO" dirty="0"/>
          </a:p>
        </p:txBody>
      </p:sp>
      <p:pic>
        <p:nvPicPr>
          <p:cNvPr id="4" name="Bilde 3">
            <a:extLst>
              <a:ext uri="{FF2B5EF4-FFF2-40B4-BE49-F238E27FC236}">
                <a16:creationId xmlns:a16="http://schemas.microsoft.com/office/drawing/2014/main" id="{928E2922-1D83-47BE-B3AF-DCB065CC43A2}"/>
              </a:ext>
            </a:extLst>
          </p:cNvPr>
          <p:cNvPicPr>
            <a:picLocks noChangeAspect="1"/>
          </p:cNvPicPr>
          <p:nvPr/>
        </p:nvPicPr>
        <p:blipFill rotWithShape="1">
          <a:blip r:embed="rId2"/>
          <a:srcRect l="14073" t="6329" r="19738" b="14664"/>
          <a:stretch/>
        </p:blipFill>
        <p:spPr>
          <a:xfrm>
            <a:off x="1156448" y="1462964"/>
            <a:ext cx="8148918" cy="5268778"/>
          </a:xfrm>
          <a:prstGeom prst="rect">
            <a:avLst/>
          </a:prstGeom>
        </p:spPr>
      </p:pic>
    </p:spTree>
    <p:extLst>
      <p:ext uri="{BB962C8B-B14F-4D97-AF65-F5344CB8AC3E}">
        <p14:creationId xmlns:p14="http://schemas.microsoft.com/office/powerpoint/2010/main" val="1419622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73CFD0-AC99-4A7B-8B07-332EA6866EA4}"/>
              </a:ext>
            </a:extLst>
          </p:cNvPr>
          <p:cNvSpPr>
            <a:spLocks noGrp="1"/>
          </p:cNvSpPr>
          <p:nvPr>
            <p:ph type="title"/>
          </p:nvPr>
        </p:nvSpPr>
        <p:spPr/>
        <p:txBody>
          <a:bodyPr/>
          <a:lstStyle/>
          <a:p>
            <a:endParaRPr lang="no-NO"/>
          </a:p>
        </p:txBody>
      </p:sp>
      <p:pic>
        <p:nvPicPr>
          <p:cNvPr id="4" name="Plassholder for innhold 3">
            <a:extLst>
              <a:ext uri="{FF2B5EF4-FFF2-40B4-BE49-F238E27FC236}">
                <a16:creationId xmlns:a16="http://schemas.microsoft.com/office/drawing/2014/main" id="{66CE8BD0-0A4B-4E4C-B948-54629AEB87C1}"/>
              </a:ext>
            </a:extLst>
          </p:cNvPr>
          <p:cNvPicPr>
            <a:picLocks noGrp="1" noChangeAspect="1"/>
          </p:cNvPicPr>
          <p:nvPr>
            <p:ph idx="1"/>
          </p:nvPr>
        </p:nvPicPr>
        <p:blipFill rotWithShape="1">
          <a:blip r:embed="rId2"/>
          <a:srcRect l="13789" t="51078" r="14489"/>
          <a:stretch/>
        </p:blipFill>
        <p:spPr>
          <a:xfrm>
            <a:off x="552341" y="1690688"/>
            <a:ext cx="10637331" cy="3930183"/>
          </a:xfrm>
          <a:prstGeom prst="rect">
            <a:avLst/>
          </a:prstGeom>
        </p:spPr>
      </p:pic>
    </p:spTree>
    <p:extLst>
      <p:ext uri="{BB962C8B-B14F-4D97-AF65-F5344CB8AC3E}">
        <p14:creationId xmlns:p14="http://schemas.microsoft.com/office/powerpoint/2010/main" val="1378719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A05841-EED8-4AF9-9339-9D339D1F707F}"/>
              </a:ext>
            </a:extLst>
          </p:cNvPr>
          <p:cNvSpPr>
            <a:spLocks noGrp="1"/>
          </p:cNvSpPr>
          <p:nvPr>
            <p:ph type="title"/>
          </p:nvPr>
        </p:nvSpPr>
        <p:spPr/>
        <p:txBody>
          <a:bodyPr/>
          <a:lstStyle/>
          <a:p>
            <a:endParaRPr lang="no-NO"/>
          </a:p>
        </p:txBody>
      </p:sp>
      <p:sp>
        <p:nvSpPr>
          <p:cNvPr id="3" name="Plassholder for innhold 2">
            <a:extLst>
              <a:ext uri="{FF2B5EF4-FFF2-40B4-BE49-F238E27FC236}">
                <a16:creationId xmlns:a16="http://schemas.microsoft.com/office/drawing/2014/main" id="{66A39538-D36A-4D0D-B5A9-30207329D899}"/>
              </a:ext>
            </a:extLst>
          </p:cNvPr>
          <p:cNvSpPr>
            <a:spLocks noGrp="1"/>
          </p:cNvSpPr>
          <p:nvPr>
            <p:ph idx="1"/>
          </p:nvPr>
        </p:nvSpPr>
        <p:spPr/>
        <p:txBody>
          <a:bodyPr/>
          <a:lstStyle/>
          <a:p>
            <a:pPr marL="0" lvl="0" indent="0">
              <a:spcBef>
                <a:spcPct val="0"/>
              </a:spcBef>
              <a:buNone/>
            </a:pPr>
            <a:r>
              <a:rPr lang="nb-NO" altLang="nb-NO" u="sng" dirty="0">
                <a:solidFill>
                  <a:srgbClr val="373A3C"/>
                </a:solidFill>
                <a:latin typeface="-apple-system"/>
              </a:rPr>
              <a:t>For alle samspill: </a:t>
            </a:r>
          </a:p>
          <a:p>
            <a:pPr marL="0" lvl="0" indent="0">
              <a:spcBef>
                <a:spcPct val="0"/>
              </a:spcBef>
              <a:buFontTx/>
              <a:buChar char="•"/>
            </a:pPr>
            <a:r>
              <a:rPr lang="nb-NO" altLang="nb-NO" dirty="0">
                <a:solidFill>
                  <a:srgbClr val="373A3C"/>
                </a:solidFill>
                <a:latin typeface="-apple-system"/>
              </a:rPr>
              <a:t>Bruker løsningen til møteinnkallinger og -referat</a:t>
            </a:r>
          </a:p>
          <a:p>
            <a:pPr marL="0" lvl="0" indent="0">
              <a:spcBef>
                <a:spcPct val="0"/>
              </a:spcBef>
              <a:buFontTx/>
              <a:buChar char="•"/>
            </a:pPr>
            <a:r>
              <a:rPr lang="nb-NO" altLang="nb-NO" dirty="0">
                <a:solidFill>
                  <a:srgbClr val="373A3C"/>
                </a:solidFill>
                <a:latin typeface="-apple-system"/>
              </a:rPr>
              <a:t>Bruker løsningen til å kommunisere med</a:t>
            </a:r>
          </a:p>
          <a:p>
            <a:endParaRPr lang="no-NO" dirty="0"/>
          </a:p>
        </p:txBody>
      </p:sp>
    </p:spTree>
    <p:extLst>
      <p:ext uri="{BB962C8B-B14F-4D97-AF65-F5344CB8AC3E}">
        <p14:creationId xmlns:p14="http://schemas.microsoft.com/office/powerpoint/2010/main" val="3116745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8C62AE6-C998-4F19-860C-F961194A9BED}"/>
              </a:ext>
            </a:extLst>
          </p:cNvPr>
          <p:cNvSpPr>
            <a:spLocks noGrp="1"/>
          </p:cNvSpPr>
          <p:nvPr>
            <p:ph type="title"/>
          </p:nvPr>
        </p:nvSpPr>
        <p:spPr/>
        <p:txBody>
          <a:bodyPr/>
          <a:lstStyle/>
          <a:p>
            <a:r>
              <a:rPr lang="nb-NO" dirty="0"/>
              <a:t>«Enkelt samspill»</a:t>
            </a:r>
            <a:endParaRPr lang="no-NO" dirty="0"/>
          </a:p>
        </p:txBody>
      </p:sp>
      <p:sp>
        <p:nvSpPr>
          <p:cNvPr id="5" name="Plassholder for innhold 4">
            <a:extLst>
              <a:ext uri="{FF2B5EF4-FFF2-40B4-BE49-F238E27FC236}">
                <a16:creationId xmlns:a16="http://schemas.microsoft.com/office/drawing/2014/main" id="{9FAF3703-A232-4305-B5A8-3BC0FFDEBCE8}"/>
              </a:ext>
            </a:extLst>
          </p:cNvPr>
          <p:cNvSpPr>
            <a:spLocks noGrp="1"/>
          </p:cNvSpPr>
          <p:nvPr>
            <p:ph idx="1"/>
          </p:nvPr>
        </p:nvSpPr>
        <p:spPr/>
        <p:txBody>
          <a:bodyPr/>
          <a:lstStyle/>
          <a:p>
            <a:r>
              <a:rPr lang="nb-NO" dirty="0"/>
              <a:t>«Enkelt samspill» inkluderer funksjonalitet for å legge inn ansvarsgruppe, vedlegg, møtereferat, møteinnkallinger og utveksle meldinger, men uten Individuell Plan. </a:t>
            </a:r>
          </a:p>
          <a:p>
            <a:r>
              <a:rPr lang="nb-NO" dirty="0"/>
              <a:t>Funksjonaliteten er ment for samhandling med personer som ikke ønsker en IP, men hvor det likevel er en koordinator og </a:t>
            </a:r>
            <a:r>
              <a:rPr lang="nb-NO" dirty="0" err="1"/>
              <a:t>evt</a:t>
            </a:r>
            <a:r>
              <a:rPr lang="nb-NO" dirty="0"/>
              <a:t> en ansvarsgruppe.  </a:t>
            </a:r>
          </a:p>
          <a:p>
            <a:r>
              <a:rPr lang="nb-NO" dirty="0"/>
              <a:t>Brukes når bruker kun ønsker koordinator (ikke IP)</a:t>
            </a:r>
          </a:p>
          <a:p>
            <a:r>
              <a:rPr lang="nb-NO" dirty="0"/>
              <a:t>Enkelt Samspill kan enkelt konverteres til IP dersom brukeren på et senere tidspunkt vil ha en Individuell Plan. </a:t>
            </a:r>
          </a:p>
          <a:p>
            <a:endParaRPr lang="no-NO" dirty="0"/>
          </a:p>
        </p:txBody>
      </p:sp>
    </p:spTree>
    <p:extLst>
      <p:ext uri="{BB962C8B-B14F-4D97-AF65-F5344CB8AC3E}">
        <p14:creationId xmlns:p14="http://schemas.microsoft.com/office/powerpoint/2010/main" val="1270195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278617-92E2-40C2-8D98-5C7852ECE977}"/>
              </a:ext>
            </a:extLst>
          </p:cNvPr>
          <p:cNvSpPr>
            <a:spLocks noGrp="1"/>
          </p:cNvSpPr>
          <p:nvPr>
            <p:ph type="title"/>
          </p:nvPr>
        </p:nvSpPr>
        <p:spPr/>
        <p:txBody>
          <a:bodyPr/>
          <a:lstStyle/>
          <a:p>
            <a:r>
              <a:rPr lang="nb-NO" dirty="0"/>
              <a:t>Individuell plan</a:t>
            </a:r>
            <a:endParaRPr lang="no-NO" dirty="0"/>
          </a:p>
        </p:txBody>
      </p:sp>
      <p:sp>
        <p:nvSpPr>
          <p:cNvPr id="3" name="Plassholder for innhold 2">
            <a:extLst>
              <a:ext uri="{FF2B5EF4-FFF2-40B4-BE49-F238E27FC236}">
                <a16:creationId xmlns:a16="http://schemas.microsoft.com/office/drawing/2014/main" id="{16DABF9E-A57C-44D8-96A8-CE7883867EDC}"/>
              </a:ext>
            </a:extLst>
          </p:cNvPr>
          <p:cNvSpPr>
            <a:spLocks noGrp="1"/>
          </p:cNvSpPr>
          <p:nvPr>
            <p:ph idx="1"/>
          </p:nvPr>
        </p:nvSpPr>
        <p:spPr/>
        <p:txBody>
          <a:bodyPr vert="horz" lIns="91440" tIns="45720" rIns="91440" bIns="45720" rtlCol="0" anchor="t">
            <a:normAutofit/>
          </a:bodyPr>
          <a:lstStyle/>
          <a:p>
            <a:pPr marL="0" indent="0">
              <a:buNone/>
            </a:pPr>
            <a:r>
              <a:rPr lang="nb-NO" dirty="0">
                <a:hlinkClick r:id="rId2"/>
              </a:rPr>
              <a:t>Kursbase</a:t>
            </a:r>
            <a:r>
              <a:rPr lang="nb-NO" dirty="0"/>
              <a:t> </a:t>
            </a:r>
          </a:p>
          <a:p>
            <a:pPr marL="0" indent="0">
              <a:buNone/>
            </a:pPr>
            <a:r>
              <a:rPr lang="nb-NO" dirty="0">
                <a:hlinkClick r:id="rId3"/>
              </a:rPr>
              <a:t>Møteinnkalling/referat </a:t>
            </a:r>
            <a:r>
              <a:rPr lang="nb-NO" dirty="0"/>
              <a:t> (</a:t>
            </a:r>
            <a:r>
              <a:rPr lang="nb-NO" dirty="0" err="1"/>
              <a:t>word</a:t>
            </a:r>
            <a:r>
              <a:rPr lang="nb-NO" dirty="0"/>
              <a:t>-oppskrift)</a:t>
            </a:r>
            <a:endParaRPr lang="nb-NO" dirty="0">
              <a:cs typeface="Calibri"/>
            </a:endParaRPr>
          </a:p>
          <a:p>
            <a:r>
              <a:rPr lang="nb-NO" dirty="0"/>
              <a:t>Pålogging driftsportalen</a:t>
            </a:r>
            <a:endParaRPr lang="no-NO" dirty="0"/>
          </a:p>
        </p:txBody>
      </p:sp>
      <p:pic>
        <p:nvPicPr>
          <p:cNvPr id="4" name="Bilde 3">
            <a:extLst>
              <a:ext uri="{FF2B5EF4-FFF2-40B4-BE49-F238E27FC236}">
                <a16:creationId xmlns:a16="http://schemas.microsoft.com/office/drawing/2014/main" id="{2375FA0E-0084-4C07-8E0B-7C8521D492C9}"/>
              </a:ext>
            </a:extLst>
          </p:cNvPr>
          <p:cNvPicPr>
            <a:picLocks noChangeAspect="1"/>
          </p:cNvPicPr>
          <p:nvPr/>
        </p:nvPicPr>
        <p:blipFill rotWithShape="1">
          <a:blip r:embed="rId4"/>
          <a:srcRect l="13487" t="13545" r="15302" b="32673"/>
          <a:stretch/>
        </p:blipFill>
        <p:spPr>
          <a:xfrm>
            <a:off x="1048199" y="3348761"/>
            <a:ext cx="7840307" cy="3207398"/>
          </a:xfrm>
          <a:prstGeom prst="rect">
            <a:avLst/>
          </a:prstGeom>
        </p:spPr>
      </p:pic>
    </p:spTree>
    <p:extLst>
      <p:ext uri="{BB962C8B-B14F-4D97-AF65-F5344CB8AC3E}">
        <p14:creationId xmlns:p14="http://schemas.microsoft.com/office/powerpoint/2010/main" val="1184137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188017" y="4254366"/>
            <a:ext cx="4600876" cy="369332"/>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2"/>
              </a:rPr>
              <a:t>Tone.Ness@Kristiansand.kommune.no</a:t>
            </a: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22185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E9C6A7-3B49-41FE-B8FB-5B8534DCD39E}"/>
              </a:ext>
            </a:extLst>
          </p:cNvPr>
          <p:cNvSpPr>
            <a:spLocks noGrp="1"/>
          </p:cNvSpPr>
          <p:nvPr>
            <p:ph type="title"/>
          </p:nvPr>
        </p:nvSpPr>
        <p:spPr/>
        <p:txBody>
          <a:bodyPr/>
          <a:lstStyle/>
          <a:p>
            <a:endParaRPr lang="no-NO" dirty="0">
              <a:solidFill>
                <a:srgbClr val="FF0000"/>
              </a:solidFill>
            </a:endParaRPr>
          </a:p>
        </p:txBody>
      </p:sp>
      <p:sp>
        <p:nvSpPr>
          <p:cNvPr id="3" name="Plassholder for innhold 2">
            <a:extLst>
              <a:ext uri="{FF2B5EF4-FFF2-40B4-BE49-F238E27FC236}">
                <a16:creationId xmlns:a16="http://schemas.microsoft.com/office/drawing/2014/main" id="{91DE3781-611B-434E-A910-2FB505969D9F}"/>
              </a:ext>
            </a:extLst>
          </p:cNvPr>
          <p:cNvSpPr>
            <a:spLocks noGrp="1"/>
          </p:cNvSpPr>
          <p:nvPr>
            <p:ph idx="1"/>
          </p:nvPr>
        </p:nvSpPr>
        <p:spPr/>
        <p:txBody>
          <a:bodyPr>
            <a:normAutofit/>
          </a:bodyPr>
          <a:lstStyle/>
          <a:p>
            <a:r>
              <a:rPr lang="nb-NO" sz="2600" i="1" dirty="0">
                <a:hlinkClick r:id="rId2"/>
              </a:rPr>
              <a:t>Barnevernloven; Samarbeid med andre deler av forvaltningen §3-2 </a:t>
            </a:r>
            <a:r>
              <a:rPr lang="nb-NO" sz="1700" b="1" i="1" dirty="0">
                <a:solidFill>
                  <a:schemeClr val="accent6"/>
                </a:solidFill>
                <a:hlinkClick r:id="rId2"/>
              </a:rPr>
              <a:t>(</a:t>
            </a:r>
            <a:r>
              <a:rPr lang="nb-NO" sz="1700" b="1" i="1" dirty="0">
                <a:solidFill>
                  <a:schemeClr val="accent6"/>
                </a:solidFill>
              </a:rPr>
              <a:t>NY! 11.juni 2021)</a:t>
            </a:r>
            <a:endParaRPr lang="nb-NO" sz="1700" dirty="0">
              <a:solidFill>
                <a:schemeClr val="accent6"/>
              </a:solidFill>
            </a:endParaRPr>
          </a:p>
          <a:p>
            <a:pPr marL="0" indent="0">
              <a:buNone/>
            </a:pPr>
            <a:r>
              <a:rPr lang="nb-NO" dirty="0"/>
              <a:t>	</a:t>
            </a:r>
            <a:r>
              <a:rPr lang="nb-NO" sz="2200" dirty="0"/>
              <a:t>Barneverntjenesten skal medvirke til at barns interesser ivaretas også av andre 	offentlige organer.</a:t>
            </a:r>
          </a:p>
          <a:p>
            <a:pPr marL="0" indent="0">
              <a:buNone/>
            </a:pPr>
            <a:r>
              <a:rPr lang="nb-NO" sz="2200" dirty="0"/>
              <a:t>	Barneverntjenesten skal samarbeide med andre sektorer og forvaltningsnivåer når 	dette   	kan bidra til å løse oppgaver som den er pålagt etter denne loven. Som 	ledd i disse oppgavene skal barneverntjenesten gi uttalelser og råd, og delta i 	den kommunale og fylkeskommunale planleggingsvirksomhet og i de 	samarbeidsorganer som blir opprettet.</a:t>
            </a:r>
            <a:endParaRPr lang="nb-NO" dirty="0"/>
          </a:p>
          <a:p>
            <a:r>
              <a:rPr lang="nn-NO" sz="2400" i="1" dirty="0">
                <a:hlinkClick r:id="rId3"/>
              </a:rPr>
              <a:t>Lov om familievernkontor: Samarbeid og samordning </a:t>
            </a:r>
            <a:r>
              <a:rPr lang="nn-NO" sz="2400" dirty="0">
                <a:hlinkClick r:id="rId3"/>
              </a:rPr>
              <a:t>§ 1 a</a:t>
            </a:r>
            <a:r>
              <a:rPr lang="nn-NO" b="1" dirty="0">
                <a:hlinkClick r:id="rId3"/>
              </a:rPr>
              <a:t> </a:t>
            </a:r>
            <a:r>
              <a:rPr lang="nn-NO" sz="1600" b="1" dirty="0">
                <a:solidFill>
                  <a:schemeClr val="accent6"/>
                </a:solidFill>
              </a:rPr>
              <a:t>(NY! 11 juni 2021)</a:t>
            </a:r>
          </a:p>
          <a:p>
            <a:endParaRPr lang="nn-NO" sz="1600" dirty="0">
              <a:solidFill>
                <a:schemeClr val="accent6"/>
              </a:solidFill>
            </a:endParaRPr>
          </a:p>
          <a:p>
            <a:endParaRPr lang="no-NO" dirty="0"/>
          </a:p>
        </p:txBody>
      </p:sp>
    </p:spTree>
    <p:extLst>
      <p:ext uri="{BB962C8B-B14F-4D97-AF65-F5344CB8AC3E}">
        <p14:creationId xmlns:p14="http://schemas.microsoft.com/office/powerpoint/2010/main" val="554076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58883A-7CC9-4CED-90FC-58D77C8FCD49}"/>
              </a:ext>
            </a:extLst>
          </p:cNvPr>
          <p:cNvSpPr>
            <a:spLocks noGrp="1"/>
          </p:cNvSpPr>
          <p:nvPr>
            <p:ph type="title"/>
          </p:nvPr>
        </p:nvSpPr>
        <p:spPr/>
        <p:txBody>
          <a:bodyPr/>
          <a:lstStyle/>
          <a:p>
            <a:r>
              <a:rPr lang="nb-NO" dirty="0"/>
              <a:t>Opplæringsloven </a:t>
            </a:r>
            <a:r>
              <a:rPr lang="nb-NO" dirty="0">
                <a:solidFill>
                  <a:schemeClr val="accent6"/>
                </a:solidFill>
              </a:rPr>
              <a:t>NY! </a:t>
            </a:r>
            <a:endParaRPr lang="no-NO" dirty="0">
              <a:solidFill>
                <a:srgbClr val="FF0000"/>
              </a:solidFill>
            </a:endParaRPr>
          </a:p>
        </p:txBody>
      </p:sp>
      <p:sp>
        <p:nvSpPr>
          <p:cNvPr id="3" name="Plassholder for innhold 2">
            <a:extLst>
              <a:ext uri="{FF2B5EF4-FFF2-40B4-BE49-F238E27FC236}">
                <a16:creationId xmlns:a16="http://schemas.microsoft.com/office/drawing/2014/main" id="{F1BEE53C-CB65-40C5-9952-483A3DF5CF93}"/>
              </a:ext>
            </a:extLst>
          </p:cNvPr>
          <p:cNvSpPr>
            <a:spLocks noGrp="1"/>
          </p:cNvSpPr>
          <p:nvPr>
            <p:ph idx="1"/>
          </p:nvPr>
        </p:nvSpPr>
        <p:spPr/>
        <p:txBody>
          <a:bodyPr>
            <a:normAutofit fontScale="62500" lnSpcReduction="20000"/>
          </a:bodyPr>
          <a:lstStyle/>
          <a:p>
            <a:r>
              <a:rPr lang="nb-NO" b="1" dirty="0"/>
              <a:t>§ 4A-14.</a:t>
            </a:r>
            <a:r>
              <a:rPr lang="nb-NO" b="1" i="1" dirty="0"/>
              <a:t>Samarbeid og samordning</a:t>
            </a:r>
            <a:endParaRPr lang="nb-NO" dirty="0"/>
          </a:p>
          <a:p>
            <a:r>
              <a:rPr lang="nb-NO" dirty="0"/>
              <a:t>Kommunen og fylkeskommunen skal samarbeide med andre </a:t>
            </a:r>
            <a:r>
              <a:rPr lang="nb-NO" dirty="0" err="1"/>
              <a:t>tenesteytarar</a:t>
            </a:r>
            <a:r>
              <a:rPr lang="nb-NO" dirty="0"/>
              <a:t> dersom samarbeid er nødvendig for å gi </a:t>
            </a:r>
            <a:r>
              <a:rPr lang="nb-NO" dirty="0" err="1"/>
              <a:t>deltakaren</a:t>
            </a:r>
            <a:r>
              <a:rPr lang="nb-NO" dirty="0"/>
              <a:t> </a:t>
            </a:r>
            <a:r>
              <a:rPr lang="nb-NO" dirty="0" err="1"/>
              <a:t>eit</a:t>
            </a:r>
            <a:r>
              <a:rPr lang="nb-NO" dirty="0"/>
              <a:t> </a:t>
            </a:r>
            <a:r>
              <a:rPr lang="nb-NO" dirty="0" err="1"/>
              <a:t>heilskapleg</a:t>
            </a:r>
            <a:r>
              <a:rPr lang="nb-NO" dirty="0"/>
              <a:t> og samordna </a:t>
            </a:r>
            <a:r>
              <a:rPr lang="nb-NO" dirty="0" err="1"/>
              <a:t>tenestetilbod</a:t>
            </a:r>
            <a:r>
              <a:rPr lang="nb-NO" dirty="0"/>
              <a:t>. Dersom </a:t>
            </a:r>
            <a:r>
              <a:rPr lang="nb-NO" dirty="0" err="1"/>
              <a:t>deltakaren</a:t>
            </a:r>
            <a:r>
              <a:rPr lang="nb-NO" dirty="0"/>
              <a:t> har individuell plan etter anna lov og forskrift, skal kommunen eller fylkeskommunen delta i samarbeid om utarbeiding og oppfølging av tiltak og mål i den individuelle planen.</a:t>
            </a:r>
          </a:p>
          <a:p>
            <a:r>
              <a:rPr lang="nb-NO" dirty="0"/>
              <a:t>Kommunen skal samordne </a:t>
            </a:r>
            <a:r>
              <a:rPr lang="nb-NO" dirty="0" err="1"/>
              <a:t>tenestetilbodet</a:t>
            </a:r>
            <a:r>
              <a:rPr lang="nb-NO" dirty="0"/>
              <a:t> etter første ledd. Ved behov skal kommunen bestemme kva for </a:t>
            </a:r>
            <a:r>
              <a:rPr lang="nb-NO" dirty="0" err="1"/>
              <a:t>ein</a:t>
            </a:r>
            <a:r>
              <a:rPr lang="nb-NO" dirty="0"/>
              <a:t> </a:t>
            </a:r>
            <a:r>
              <a:rPr lang="nb-NO" dirty="0" err="1"/>
              <a:t>tenesteytar</a:t>
            </a:r>
            <a:r>
              <a:rPr lang="nb-NO" dirty="0"/>
              <a:t> som skal vareta samordninga. Dersom det er </a:t>
            </a:r>
            <a:r>
              <a:rPr lang="nb-NO" dirty="0" err="1"/>
              <a:t>oppnemnt</a:t>
            </a:r>
            <a:r>
              <a:rPr lang="nb-NO" dirty="0"/>
              <a:t> barnekoordinator etter </a:t>
            </a:r>
            <a:r>
              <a:rPr lang="nb-NO" dirty="0">
                <a:hlinkClick r:id="rId2"/>
              </a:rPr>
              <a:t>helse- og omsorgstjenesteloven § 7-2 a</a:t>
            </a:r>
            <a:r>
              <a:rPr lang="nb-NO" dirty="0"/>
              <a:t>, skal koordinatoren </a:t>
            </a:r>
            <a:r>
              <a:rPr lang="nb-NO" dirty="0" err="1"/>
              <a:t>sørgje</a:t>
            </a:r>
            <a:r>
              <a:rPr lang="nb-NO" dirty="0"/>
              <a:t> for samordning av </a:t>
            </a:r>
            <a:r>
              <a:rPr lang="nb-NO" dirty="0" err="1"/>
              <a:t>tenestetilbodet</a:t>
            </a:r>
            <a:r>
              <a:rPr lang="nb-NO" dirty="0"/>
              <a:t>.</a:t>
            </a:r>
          </a:p>
          <a:p>
            <a:r>
              <a:rPr lang="nb-NO" dirty="0"/>
              <a:t>Kommunen og fylkeskommunen skal, i tillegg til å følgje opp </a:t>
            </a:r>
            <a:r>
              <a:rPr lang="nb-NO" dirty="0" err="1"/>
              <a:t>einskilde</a:t>
            </a:r>
            <a:r>
              <a:rPr lang="nb-NO" dirty="0"/>
              <a:t> </a:t>
            </a:r>
            <a:r>
              <a:rPr lang="nb-NO" dirty="0" err="1"/>
              <a:t>deltakarar</a:t>
            </a:r>
            <a:r>
              <a:rPr lang="nb-NO" dirty="0"/>
              <a:t>, samarbeide med andre </a:t>
            </a:r>
            <a:r>
              <a:rPr lang="nb-NO" dirty="0" err="1"/>
              <a:t>tenesteytarar</a:t>
            </a:r>
            <a:r>
              <a:rPr lang="nb-NO" dirty="0"/>
              <a:t> slik at kommunen og fylkeskommunen og </a:t>
            </a:r>
            <a:r>
              <a:rPr lang="nb-NO" dirty="0" err="1"/>
              <a:t>dei</a:t>
            </a:r>
            <a:r>
              <a:rPr lang="nb-NO" dirty="0"/>
              <a:t> andre </a:t>
            </a:r>
            <a:r>
              <a:rPr lang="nb-NO" dirty="0" err="1"/>
              <a:t>tenesteytarane</a:t>
            </a:r>
            <a:r>
              <a:rPr lang="nb-NO" dirty="0"/>
              <a:t> kan vareta sine </a:t>
            </a:r>
            <a:r>
              <a:rPr lang="nb-NO" dirty="0" err="1"/>
              <a:t>oppgåver</a:t>
            </a:r>
            <a:r>
              <a:rPr lang="nb-NO" dirty="0"/>
              <a:t> etter lov og forskrift.</a:t>
            </a:r>
          </a:p>
          <a:p>
            <a:r>
              <a:rPr lang="nb-NO" dirty="0"/>
              <a:t>Når det er nødvendig for å vareta ansvaret etter første til tredje ledd, kan </a:t>
            </a:r>
            <a:r>
              <a:rPr lang="nb-NO" dirty="0" err="1"/>
              <a:t>dei</a:t>
            </a:r>
            <a:r>
              <a:rPr lang="nb-NO" dirty="0"/>
              <a:t> </a:t>
            </a:r>
            <a:r>
              <a:rPr lang="nb-NO" dirty="0" err="1"/>
              <a:t>samarbeidande</a:t>
            </a:r>
            <a:r>
              <a:rPr lang="nb-NO" dirty="0"/>
              <a:t> </a:t>
            </a:r>
            <a:r>
              <a:rPr lang="nb-NO" dirty="0" err="1"/>
              <a:t>tenestene</a:t>
            </a:r>
            <a:r>
              <a:rPr lang="nb-NO" dirty="0"/>
              <a:t> behandle </a:t>
            </a:r>
            <a:r>
              <a:rPr lang="nb-NO" dirty="0" err="1"/>
              <a:t>personopplysningar</a:t>
            </a:r>
            <a:r>
              <a:rPr lang="nb-NO" dirty="0"/>
              <a:t>, inkludert </a:t>
            </a:r>
            <a:r>
              <a:rPr lang="nb-NO" dirty="0" err="1"/>
              <a:t>personopplysningar</a:t>
            </a:r>
            <a:r>
              <a:rPr lang="nb-NO" dirty="0"/>
              <a:t> som </a:t>
            </a:r>
            <a:r>
              <a:rPr lang="nb-NO" dirty="0" err="1"/>
              <a:t>nemnde</a:t>
            </a:r>
            <a:r>
              <a:rPr lang="nb-NO" dirty="0"/>
              <a:t> i </a:t>
            </a:r>
            <a:r>
              <a:rPr lang="nb-NO" dirty="0">
                <a:hlinkClick r:id="rId3"/>
              </a:rPr>
              <a:t>personvernforordningen artikkel 9</a:t>
            </a:r>
            <a:r>
              <a:rPr lang="nb-NO" dirty="0"/>
              <a:t> og </a:t>
            </a:r>
            <a:r>
              <a:rPr lang="nb-NO" dirty="0">
                <a:hlinkClick r:id="rId4"/>
              </a:rPr>
              <a:t>10</a:t>
            </a:r>
            <a:r>
              <a:rPr lang="nb-NO" dirty="0"/>
              <a:t>.</a:t>
            </a:r>
          </a:p>
          <a:p>
            <a:r>
              <a:rPr lang="nb-NO" dirty="0"/>
              <a:t>Med </a:t>
            </a:r>
            <a:r>
              <a:rPr lang="nb-NO" dirty="0" err="1"/>
              <a:t>tenesteytarar</a:t>
            </a:r>
            <a:r>
              <a:rPr lang="nb-NO" dirty="0"/>
              <a:t> er det her meint kommunale, fylkeskommunale og </a:t>
            </a:r>
            <a:r>
              <a:rPr lang="nb-NO" dirty="0" err="1"/>
              <a:t>statlege</a:t>
            </a:r>
            <a:r>
              <a:rPr lang="nb-NO" dirty="0"/>
              <a:t> </a:t>
            </a:r>
            <a:r>
              <a:rPr lang="nb-NO" dirty="0" err="1"/>
              <a:t>tenesteytarar</a:t>
            </a:r>
            <a:r>
              <a:rPr lang="nb-NO" dirty="0"/>
              <a:t>, private </a:t>
            </a:r>
            <a:r>
              <a:rPr lang="nb-NO" dirty="0" err="1"/>
              <a:t>tenesteytarar</a:t>
            </a:r>
            <a:r>
              <a:rPr lang="nb-NO" dirty="0"/>
              <a:t> som utfører </a:t>
            </a:r>
            <a:r>
              <a:rPr lang="nb-NO" dirty="0" err="1"/>
              <a:t>oppgåver</a:t>
            </a:r>
            <a:r>
              <a:rPr lang="nb-NO" dirty="0"/>
              <a:t> på vegner av </a:t>
            </a:r>
            <a:r>
              <a:rPr lang="nb-NO" dirty="0" err="1"/>
              <a:t>ein</a:t>
            </a:r>
            <a:r>
              <a:rPr lang="nb-NO" dirty="0"/>
              <a:t> slik </a:t>
            </a:r>
            <a:r>
              <a:rPr lang="nb-NO" dirty="0" err="1"/>
              <a:t>tenesteytar</a:t>
            </a:r>
            <a:r>
              <a:rPr lang="nb-NO" dirty="0"/>
              <a:t>, </a:t>
            </a:r>
            <a:r>
              <a:rPr lang="nb-NO" dirty="0" err="1"/>
              <a:t>barnehagar</a:t>
            </a:r>
            <a:r>
              <a:rPr lang="nb-NO" dirty="0"/>
              <a:t> som får </a:t>
            </a:r>
            <a:r>
              <a:rPr lang="nb-NO" dirty="0" err="1"/>
              <a:t>tilskot</a:t>
            </a:r>
            <a:r>
              <a:rPr lang="nb-NO" dirty="0"/>
              <a:t> etter </a:t>
            </a:r>
            <a:r>
              <a:rPr lang="nb-NO" dirty="0">
                <a:hlinkClick r:id="rId5"/>
              </a:rPr>
              <a:t>barnehageloven § 19</a:t>
            </a:r>
            <a:r>
              <a:rPr lang="nb-NO" dirty="0"/>
              <a:t> og </a:t>
            </a:r>
            <a:r>
              <a:rPr lang="nb-NO" dirty="0" err="1"/>
              <a:t>skolar</a:t>
            </a:r>
            <a:r>
              <a:rPr lang="nb-NO" dirty="0"/>
              <a:t> som får </a:t>
            </a:r>
            <a:r>
              <a:rPr lang="nb-NO" dirty="0" err="1"/>
              <a:t>statstilskot</a:t>
            </a:r>
            <a:r>
              <a:rPr lang="nb-NO" dirty="0"/>
              <a:t> etter </a:t>
            </a:r>
            <a:r>
              <a:rPr lang="nb-NO" dirty="0">
                <a:hlinkClick r:id="rId6"/>
              </a:rPr>
              <a:t>friskolelova § 6-1</a:t>
            </a:r>
            <a:r>
              <a:rPr lang="nb-NO" dirty="0"/>
              <a:t>.</a:t>
            </a:r>
          </a:p>
          <a:p>
            <a:endParaRPr lang="no-NO" dirty="0"/>
          </a:p>
        </p:txBody>
      </p:sp>
    </p:spTree>
    <p:extLst>
      <p:ext uri="{BB962C8B-B14F-4D97-AF65-F5344CB8AC3E}">
        <p14:creationId xmlns:p14="http://schemas.microsoft.com/office/powerpoint/2010/main" val="604481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87148F-DBC8-45FB-B4CC-220284D0C685}"/>
              </a:ext>
            </a:extLst>
          </p:cNvPr>
          <p:cNvSpPr>
            <a:spLocks noGrp="1"/>
          </p:cNvSpPr>
          <p:nvPr>
            <p:ph type="title"/>
          </p:nvPr>
        </p:nvSpPr>
        <p:spPr/>
        <p:txBody>
          <a:bodyPr>
            <a:normAutofit/>
          </a:bodyPr>
          <a:lstStyle/>
          <a:p>
            <a:r>
              <a:rPr lang="nb-NO" dirty="0"/>
              <a:t>Endringer i nye velferdstjenestelovgivningen </a:t>
            </a:r>
            <a:r>
              <a:rPr lang="nb-NO" sz="3600" dirty="0"/>
              <a:t>(samarbeid, samordning og barnekoordinator)</a:t>
            </a:r>
            <a:endParaRPr lang="no-NO" sz="3600" dirty="0"/>
          </a:p>
        </p:txBody>
      </p:sp>
      <p:sp>
        <p:nvSpPr>
          <p:cNvPr id="3" name="Plassholder for innhold 2">
            <a:extLst>
              <a:ext uri="{FF2B5EF4-FFF2-40B4-BE49-F238E27FC236}">
                <a16:creationId xmlns:a16="http://schemas.microsoft.com/office/drawing/2014/main" id="{6A4C2A12-57D5-4240-B81A-20B599178380}"/>
              </a:ext>
            </a:extLst>
          </p:cNvPr>
          <p:cNvSpPr>
            <a:spLocks noGrp="1"/>
          </p:cNvSpPr>
          <p:nvPr>
            <p:ph idx="1"/>
          </p:nvPr>
        </p:nvSpPr>
        <p:spPr/>
        <p:txBody>
          <a:bodyPr>
            <a:normAutofit lnSpcReduction="10000"/>
          </a:bodyPr>
          <a:lstStyle/>
          <a:p>
            <a:r>
              <a:rPr lang="nb-NO" dirty="0"/>
              <a:t>endringer i 14 lover. </a:t>
            </a:r>
          </a:p>
          <a:p>
            <a:r>
              <a:rPr lang="nb-NO" dirty="0"/>
              <a:t>harmonisering og styrking av reglene om samarbeid og individuell plan, innføring av en samordningsplikt for kommunen ved ytelse av velferdstjenester, </a:t>
            </a:r>
          </a:p>
          <a:p>
            <a:r>
              <a:rPr lang="nb-NO" dirty="0"/>
              <a:t>innføring av en rett til barnekoordinator fra august 2022</a:t>
            </a:r>
          </a:p>
          <a:p>
            <a:r>
              <a:rPr lang="nb-NO" dirty="0"/>
              <a:t>utvidelse av helse- og omsorgstjenestens ordning med lovpålagte samarbeidsavtaler. </a:t>
            </a:r>
          </a:p>
          <a:p>
            <a:r>
              <a:rPr lang="nb-NO" b="1" dirty="0"/>
              <a:t>Formålet</a:t>
            </a:r>
            <a:r>
              <a:rPr lang="nb-NO" dirty="0"/>
              <a:t> med endringene er å styrke oppfølgingen av utsatte barn og unge og deres familier gjennom økt samarbeid mellom velferdstjenestene.</a:t>
            </a:r>
            <a:endParaRPr lang="no-NO" dirty="0"/>
          </a:p>
        </p:txBody>
      </p:sp>
    </p:spTree>
    <p:extLst>
      <p:ext uri="{BB962C8B-B14F-4D97-AF65-F5344CB8AC3E}">
        <p14:creationId xmlns:p14="http://schemas.microsoft.com/office/powerpoint/2010/main" val="3984104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E76E3F-B4E2-4F8D-A0B5-7FAD06C5025E}"/>
              </a:ext>
            </a:extLst>
          </p:cNvPr>
          <p:cNvSpPr>
            <a:spLocks noGrp="1"/>
          </p:cNvSpPr>
          <p:nvPr>
            <p:ph type="title"/>
          </p:nvPr>
        </p:nvSpPr>
        <p:spPr/>
        <p:txBody>
          <a:bodyPr/>
          <a:lstStyle/>
          <a:p>
            <a:r>
              <a:rPr lang="nb-NO" dirty="0"/>
              <a:t>Litt mer detaljert:</a:t>
            </a:r>
            <a:endParaRPr lang="no-NO" dirty="0"/>
          </a:p>
        </p:txBody>
      </p:sp>
      <p:sp>
        <p:nvSpPr>
          <p:cNvPr id="3" name="Plassholder for innhold 2">
            <a:extLst>
              <a:ext uri="{FF2B5EF4-FFF2-40B4-BE49-F238E27FC236}">
                <a16:creationId xmlns:a16="http://schemas.microsoft.com/office/drawing/2014/main" id="{4D11101E-22B6-4C16-8022-4C271BDCB5F6}"/>
              </a:ext>
            </a:extLst>
          </p:cNvPr>
          <p:cNvSpPr>
            <a:spLocks noGrp="1"/>
          </p:cNvSpPr>
          <p:nvPr>
            <p:ph idx="1"/>
          </p:nvPr>
        </p:nvSpPr>
        <p:spPr>
          <a:xfrm>
            <a:off x="838200" y="1997904"/>
            <a:ext cx="10515600" cy="4351338"/>
          </a:xfrm>
        </p:spPr>
        <p:txBody>
          <a:bodyPr>
            <a:normAutofit fontScale="47500" lnSpcReduction="20000"/>
          </a:bodyPr>
          <a:lstStyle/>
          <a:p>
            <a:r>
              <a:rPr lang="nb-NO" dirty="0"/>
              <a:t>Lovfeste en plikt for alle velferdstjenestene til å samarbeide om oppfølgingen av barn og unge når samarbeid er nødvendig for å gi barnet eller ungdommen et helhetlig og samordnet tjenestetilbud.</a:t>
            </a:r>
          </a:p>
          <a:p>
            <a:r>
              <a:rPr lang="nb-NO" dirty="0"/>
              <a:t>Lovfeste en plikt for alle velferdstjenestene til å samarbeide med andre velferdstjenester utover oppfølgingen av konkrete barn eller ungdommer, når det er nødvendig for å ivareta egne eller de andre velferdstjenestenes oppgaver etter lov eller forskrift.</a:t>
            </a:r>
          </a:p>
          <a:p>
            <a:r>
              <a:rPr lang="nb-NO" dirty="0"/>
              <a:t>Lovfeste en plikt for kommunen til å avklare hvilken velferdstjeneste som skal samordne tjenestetilbudet der barn og unge mottar tjenester fra flere, og der samarbeid er nødvendig for å gi et helhetlig og samordnet tjenestetilbud.</a:t>
            </a:r>
          </a:p>
          <a:p>
            <a:r>
              <a:rPr lang="nb-NO" dirty="0"/>
              <a:t>Innføre en rett til barnekoordinator for familier med barn eller som venter barn med alvorlig sykdom, skade eller nedsatt funksjonsevne, og som vil ha behov for langvarige og sammensatte eller koordinerte helse- og omsorgstjenester og andre velferdstjenester.</a:t>
            </a:r>
          </a:p>
          <a:p>
            <a:r>
              <a:rPr lang="nb-NO" dirty="0"/>
              <a:t>Rettighetsfeste gjeldende koordinatorordning i pasient- og brukerrettighetsloven.</a:t>
            </a:r>
          </a:p>
          <a:p>
            <a:r>
              <a:rPr lang="nb-NO" dirty="0"/>
              <a:t>Harmonisere reglene om plikt til å tilby individuell plan i helse- og omsorgstjenesteloven, spesialisthelsetjenesteloven, psykisk helsevernloven, sosialtjenesteloven, NAV-loven og barnevernloven.</a:t>
            </a:r>
          </a:p>
          <a:p>
            <a:r>
              <a:rPr lang="nb-NO" dirty="0"/>
              <a:t>Lovfeste en plikt til å medvirke i arbeidet med den individuelle planen i de lovene som ikke gir rett til en slik plan.</a:t>
            </a:r>
          </a:p>
          <a:p>
            <a:r>
              <a:rPr lang="nb-NO" dirty="0"/>
              <a:t>Lovfeste en rett til individuell plan etter barnevernloven, og innføre klagerett på avgjørelser om individuell plan.</a:t>
            </a:r>
          </a:p>
          <a:p>
            <a:r>
              <a:rPr lang="nb-NO" dirty="0"/>
              <a:t>Harmonisere reglene om opplysningsplikt til barneverntjenesten.</a:t>
            </a:r>
          </a:p>
          <a:p>
            <a:r>
              <a:rPr lang="nb-NO" dirty="0"/>
              <a:t>Harmonisere reglene om oppmerksomhetsplikt og plikt til å gi opplysninger til den kommunale helse- og omsorgstjenesten og sosialtjenesten.</a:t>
            </a:r>
          </a:p>
          <a:p>
            <a:r>
              <a:rPr lang="nb-NO" dirty="0"/>
              <a:t>Utvide ordningen med lovpålagte samarbeidsavtaler mellom de kommunale helse- og omsorgstjenestene og spesialisthelsetjenesten, slik at den omfatter barn og unge med sammensatte vansker og lidelser, og som mottar tjenester fra begge forvaltningsnivåene.</a:t>
            </a:r>
          </a:p>
          <a:p>
            <a:endParaRPr lang="no-NO" dirty="0"/>
          </a:p>
        </p:txBody>
      </p:sp>
    </p:spTree>
    <p:extLst>
      <p:ext uri="{BB962C8B-B14F-4D97-AF65-F5344CB8AC3E}">
        <p14:creationId xmlns:p14="http://schemas.microsoft.com/office/powerpoint/2010/main" val="186433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6AC35E-B534-478B-8119-3F6D52A3F3EE}"/>
              </a:ext>
            </a:extLst>
          </p:cNvPr>
          <p:cNvSpPr>
            <a:spLocks noGrp="1"/>
          </p:cNvSpPr>
          <p:nvPr>
            <p:ph type="title"/>
          </p:nvPr>
        </p:nvSpPr>
        <p:spPr/>
        <p:txBody>
          <a:bodyPr/>
          <a:lstStyle/>
          <a:p>
            <a:r>
              <a:rPr lang="nb-NO" dirty="0">
                <a:solidFill>
                  <a:srgbClr val="000000"/>
                </a:solidFill>
                <a:latin typeface="Arial" panose="020B0604020202020204" pitchFamily="34" charset="0"/>
              </a:rPr>
              <a:t>Koordinerende enheter i regionen</a:t>
            </a:r>
            <a:endParaRPr lang="no-NO" dirty="0"/>
          </a:p>
        </p:txBody>
      </p:sp>
      <p:sp>
        <p:nvSpPr>
          <p:cNvPr id="3" name="Plassholder for innhold 2">
            <a:extLst>
              <a:ext uri="{FF2B5EF4-FFF2-40B4-BE49-F238E27FC236}">
                <a16:creationId xmlns:a16="http://schemas.microsoft.com/office/drawing/2014/main" id="{D6B59DF1-E4FD-43C1-84A7-EDA60D187176}"/>
              </a:ext>
            </a:extLst>
          </p:cNvPr>
          <p:cNvSpPr>
            <a:spLocks noGrp="1"/>
          </p:cNvSpPr>
          <p:nvPr>
            <p:ph idx="1"/>
          </p:nvPr>
        </p:nvSpPr>
        <p:spPr/>
        <p:txBody>
          <a:bodyPr>
            <a:normAutofit fontScale="92500" lnSpcReduction="10000"/>
          </a:bodyPr>
          <a:lstStyle/>
          <a:p>
            <a:pPr fontAlgn="base"/>
            <a:r>
              <a:rPr lang="nb-NO" dirty="0"/>
              <a:t>Alle kommuner og helseforetak er lovpålagt å ha en koordinerende enhet</a:t>
            </a:r>
            <a:r>
              <a:rPr lang="en-US" dirty="0"/>
              <a:t>​</a:t>
            </a:r>
          </a:p>
          <a:p>
            <a:pPr fontAlgn="base"/>
            <a:endParaRPr lang="nb-NO" dirty="0"/>
          </a:p>
          <a:p>
            <a:pPr fontAlgn="base"/>
            <a:r>
              <a:rPr lang="nb-NO" u="sng" dirty="0">
                <a:hlinkClick r:id="rId2"/>
              </a:rPr>
              <a:t>SSHF koordinerende enhet</a:t>
            </a:r>
            <a:r>
              <a:rPr lang="nb-NO" dirty="0"/>
              <a:t>​</a:t>
            </a:r>
          </a:p>
          <a:p>
            <a:pPr marL="0" indent="0" fontAlgn="base">
              <a:buNone/>
            </a:pPr>
            <a:r>
              <a:rPr lang="nb-NO" dirty="0"/>
              <a:t>	- her finner man oversikt over kontaktpersoner for KE i alle kommuner 	i Agder</a:t>
            </a:r>
            <a:r>
              <a:rPr lang="en-US" dirty="0"/>
              <a:t>​</a:t>
            </a:r>
          </a:p>
          <a:p>
            <a:pPr marL="0" indent="0" fontAlgn="base">
              <a:buNone/>
            </a:pPr>
            <a:r>
              <a:rPr lang="nb-NO" dirty="0"/>
              <a:t>	- oversikt over habilitering- og rehabiliteringstilbud i Agder​</a:t>
            </a:r>
          </a:p>
          <a:p>
            <a:pPr fontAlgn="base"/>
            <a:r>
              <a:rPr lang="nb-NO" u="sng" dirty="0">
                <a:hlinkClick r:id="rId3"/>
              </a:rPr>
              <a:t>Regional koordinerende enhet (RKE) Sunnaas.</a:t>
            </a:r>
            <a:r>
              <a:rPr lang="nb-NO" dirty="0"/>
              <a:t>​</a:t>
            </a:r>
          </a:p>
          <a:p>
            <a:pPr marL="0" indent="0" fontAlgn="base">
              <a:buNone/>
            </a:pPr>
            <a:r>
              <a:rPr lang="nb-NO" dirty="0"/>
              <a:t>	- KE i regionen ( HF og kommune)</a:t>
            </a:r>
            <a:r>
              <a:rPr lang="en-US" dirty="0"/>
              <a:t>​</a:t>
            </a:r>
          </a:p>
          <a:p>
            <a:pPr marL="0" indent="0" fontAlgn="base">
              <a:buNone/>
            </a:pPr>
            <a:r>
              <a:rPr lang="nb-NO" dirty="0"/>
              <a:t>	- </a:t>
            </a:r>
            <a:r>
              <a:rPr lang="nb-NO" dirty="0" err="1"/>
              <a:t>hab</a:t>
            </a:r>
            <a:r>
              <a:rPr lang="nb-NO" dirty="0"/>
              <a:t>/</a:t>
            </a:r>
            <a:r>
              <a:rPr lang="nb-NO" dirty="0" err="1"/>
              <a:t>rehab</a:t>
            </a:r>
            <a:r>
              <a:rPr lang="nb-NO" dirty="0"/>
              <a:t> i regionen og noen nasjonale tilbud</a:t>
            </a:r>
            <a:r>
              <a:rPr lang="en-US" dirty="0"/>
              <a:t>​</a:t>
            </a:r>
          </a:p>
          <a:p>
            <a:pPr marL="0" indent="0" fontAlgn="base">
              <a:buNone/>
            </a:pPr>
            <a:r>
              <a:rPr lang="nb-NO" dirty="0"/>
              <a:t>	- e-læringsverktøy</a:t>
            </a:r>
          </a:p>
          <a:p>
            <a:endParaRPr lang="no-NO" dirty="0"/>
          </a:p>
        </p:txBody>
      </p:sp>
    </p:spTree>
    <p:extLst>
      <p:ext uri="{BB962C8B-B14F-4D97-AF65-F5344CB8AC3E}">
        <p14:creationId xmlns:p14="http://schemas.microsoft.com/office/powerpoint/2010/main" val="2960472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260610-0BFE-489F-A1C3-73136466D7C9}"/>
              </a:ext>
            </a:extLst>
          </p:cNvPr>
          <p:cNvSpPr>
            <a:spLocks noGrp="1"/>
          </p:cNvSpPr>
          <p:nvPr>
            <p:ph type="title"/>
          </p:nvPr>
        </p:nvSpPr>
        <p:spPr/>
        <p:txBody>
          <a:bodyPr>
            <a:normAutofit/>
          </a:bodyPr>
          <a:lstStyle/>
          <a:p>
            <a:r>
              <a:rPr lang="nb-NO" sz="3600" dirty="0"/>
              <a:t>Forløpskoordinering </a:t>
            </a:r>
            <a:r>
              <a:rPr lang="nb-NO" sz="3600" dirty="0" err="1"/>
              <a:t>vs</a:t>
            </a:r>
            <a:r>
              <a:rPr lang="nb-NO" sz="3600" dirty="0"/>
              <a:t> langvarig koordinerte tjenester</a:t>
            </a:r>
            <a:endParaRPr lang="no-NO" sz="3600" dirty="0"/>
          </a:p>
        </p:txBody>
      </p:sp>
      <p:sp>
        <p:nvSpPr>
          <p:cNvPr id="5" name="Plassholder for innhold 4">
            <a:extLst>
              <a:ext uri="{FF2B5EF4-FFF2-40B4-BE49-F238E27FC236}">
                <a16:creationId xmlns:a16="http://schemas.microsoft.com/office/drawing/2014/main" id="{36803EBC-0D07-4731-8DAF-4D0F6FCCDAED}"/>
              </a:ext>
            </a:extLst>
          </p:cNvPr>
          <p:cNvSpPr>
            <a:spLocks noGrp="1"/>
          </p:cNvSpPr>
          <p:nvPr>
            <p:ph idx="1"/>
          </p:nvPr>
        </p:nvSpPr>
        <p:spPr>
          <a:xfrm>
            <a:off x="286870" y="1606288"/>
            <a:ext cx="11344835" cy="4673488"/>
          </a:xfrm>
        </p:spPr>
        <p:txBody>
          <a:bodyPr/>
          <a:lstStyle/>
          <a:p>
            <a:endParaRPr lang="nb-NO" dirty="0"/>
          </a:p>
          <a:p>
            <a:endParaRPr lang="no-NO" dirty="0"/>
          </a:p>
        </p:txBody>
      </p:sp>
      <p:pic>
        <p:nvPicPr>
          <p:cNvPr id="6" name="Bilde 5">
            <a:extLst>
              <a:ext uri="{FF2B5EF4-FFF2-40B4-BE49-F238E27FC236}">
                <a16:creationId xmlns:a16="http://schemas.microsoft.com/office/drawing/2014/main" id="{319EDE64-F863-466C-B46B-FE3A55AEED08}"/>
              </a:ext>
            </a:extLst>
          </p:cNvPr>
          <p:cNvPicPr>
            <a:picLocks noChangeAspect="1"/>
          </p:cNvPicPr>
          <p:nvPr/>
        </p:nvPicPr>
        <p:blipFill>
          <a:blip r:embed="rId2"/>
          <a:stretch>
            <a:fillRect/>
          </a:stretch>
        </p:blipFill>
        <p:spPr>
          <a:xfrm>
            <a:off x="838201" y="2048047"/>
            <a:ext cx="10228728" cy="4919289"/>
          </a:xfrm>
          <a:prstGeom prst="rect">
            <a:avLst/>
          </a:prstGeom>
        </p:spPr>
      </p:pic>
    </p:spTree>
    <p:extLst>
      <p:ext uri="{BB962C8B-B14F-4D97-AF65-F5344CB8AC3E}">
        <p14:creationId xmlns:p14="http://schemas.microsoft.com/office/powerpoint/2010/main" val="323715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E7EF52-3ED0-4D57-B581-F84B758365C1}"/>
              </a:ext>
            </a:extLst>
          </p:cNvPr>
          <p:cNvSpPr>
            <a:spLocks noGrp="1"/>
          </p:cNvSpPr>
          <p:nvPr>
            <p:ph type="title"/>
          </p:nvPr>
        </p:nvSpPr>
        <p:spPr/>
        <p:txBody>
          <a:bodyPr/>
          <a:lstStyle/>
          <a:p>
            <a:r>
              <a:rPr lang="nn-NO" dirty="0">
                <a:solidFill>
                  <a:srgbClr val="000000"/>
                </a:solidFill>
                <a:latin typeface="Arial" panose="020B0604020202020204" pitchFamily="34" charset="0"/>
              </a:rPr>
              <a:t>Vedtak om IP og/eller koordinator:</a:t>
            </a:r>
            <a:endParaRPr lang="no-NO" dirty="0">
              <a:solidFill>
                <a:schemeClr val="accent6"/>
              </a:solidFill>
            </a:endParaRPr>
          </a:p>
        </p:txBody>
      </p:sp>
      <p:sp>
        <p:nvSpPr>
          <p:cNvPr id="5" name="Plassholder for innhold 4">
            <a:extLst>
              <a:ext uri="{FF2B5EF4-FFF2-40B4-BE49-F238E27FC236}">
                <a16:creationId xmlns:a16="http://schemas.microsoft.com/office/drawing/2014/main" id="{E533A5EF-6FF1-4C2B-8C0E-D7F343253FA9}"/>
              </a:ext>
            </a:extLst>
          </p:cNvPr>
          <p:cNvSpPr>
            <a:spLocks noGrp="1"/>
          </p:cNvSpPr>
          <p:nvPr>
            <p:ph idx="1"/>
          </p:nvPr>
        </p:nvSpPr>
        <p:spPr/>
        <p:txBody>
          <a:bodyPr/>
          <a:lstStyle/>
          <a:p>
            <a:pPr fontAlgn="base"/>
            <a:r>
              <a:rPr lang="nb-NO" dirty="0"/>
              <a:t>HS kvalitetssystem:</a:t>
            </a:r>
            <a:r>
              <a:rPr lang="en-US" dirty="0"/>
              <a:t>​</a:t>
            </a:r>
          </a:p>
          <a:p>
            <a:pPr fontAlgn="base"/>
            <a:r>
              <a:rPr lang="nb-NO" dirty="0"/>
              <a:t>- Vet alle hvor de finner dette ?</a:t>
            </a:r>
            <a:r>
              <a:rPr lang="en-US" dirty="0"/>
              <a:t>​</a:t>
            </a:r>
          </a:p>
          <a:p>
            <a:pPr fontAlgn="base"/>
            <a:r>
              <a:rPr lang="nb-NO" u="sng" dirty="0">
                <a:hlinkClick r:id="rId2"/>
              </a:rPr>
              <a:t>Tildeling og registrering av koordinator</a:t>
            </a:r>
            <a:r>
              <a:rPr lang="nb-NO" dirty="0"/>
              <a:t>​</a:t>
            </a:r>
            <a:endParaRPr lang="nb-NO" dirty="0">
              <a:solidFill>
                <a:srgbClr val="FF0000"/>
              </a:solidFill>
            </a:endParaRPr>
          </a:p>
          <a:p>
            <a:pPr fontAlgn="base"/>
            <a:r>
              <a:rPr lang="nb-NO" u="sng" dirty="0">
                <a:hlinkClick r:id="rId3"/>
              </a:rPr>
              <a:t>Individuell plan</a:t>
            </a:r>
            <a:r>
              <a:rPr lang="nb-NO" dirty="0">
                <a:hlinkClick r:id="rId3"/>
              </a:rPr>
              <a:t>​</a:t>
            </a:r>
            <a:endParaRPr lang="nb-NO" dirty="0"/>
          </a:p>
          <a:p>
            <a:pPr fontAlgn="base"/>
            <a:r>
              <a:rPr lang="nb-NO" u="sng" dirty="0">
                <a:hlinkClick r:id="rId4"/>
              </a:rPr>
              <a:t>oppskrift registrering i Profil</a:t>
            </a:r>
            <a:endParaRPr lang="nb-NO" u="sng" dirty="0"/>
          </a:p>
          <a:p>
            <a:pPr fontAlgn="base"/>
            <a:r>
              <a:rPr lang="nb-NO" u="sng" dirty="0">
                <a:hlinkClick r:id="rId5"/>
              </a:rPr>
              <a:t>Tjenestebeskrivelse: Koordinator og Individuell plan</a:t>
            </a:r>
            <a:endParaRPr lang="nb-NO" dirty="0"/>
          </a:p>
          <a:p>
            <a:pPr marL="0" indent="0">
              <a:buNone/>
            </a:pPr>
            <a:endParaRPr lang="no-NO" dirty="0"/>
          </a:p>
        </p:txBody>
      </p:sp>
    </p:spTree>
    <p:extLst>
      <p:ext uri="{BB962C8B-B14F-4D97-AF65-F5344CB8AC3E}">
        <p14:creationId xmlns:p14="http://schemas.microsoft.com/office/powerpoint/2010/main" val="228663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7371A8-D22F-45C7-9615-609A5B062270}"/>
              </a:ext>
            </a:extLst>
          </p:cNvPr>
          <p:cNvSpPr>
            <a:spLocks noGrp="1"/>
          </p:cNvSpPr>
          <p:nvPr>
            <p:ph type="title"/>
          </p:nvPr>
        </p:nvSpPr>
        <p:spPr/>
        <p:txBody>
          <a:bodyPr/>
          <a:lstStyle/>
          <a:p>
            <a:r>
              <a:rPr lang="nb-NO" u="sng" dirty="0"/>
              <a:t>Tildeling</a:t>
            </a:r>
            <a:endParaRPr lang="no-NO" dirty="0">
              <a:solidFill>
                <a:schemeClr val="accent6"/>
              </a:solidFill>
            </a:endParaRPr>
          </a:p>
        </p:txBody>
      </p:sp>
      <p:sp>
        <p:nvSpPr>
          <p:cNvPr id="3" name="Plassholder for innhold 2">
            <a:extLst>
              <a:ext uri="{FF2B5EF4-FFF2-40B4-BE49-F238E27FC236}">
                <a16:creationId xmlns:a16="http://schemas.microsoft.com/office/drawing/2014/main" id="{AE8AFFC3-05FD-438B-899B-3D8242EE896D}"/>
              </a:ext>
            </a:extLst>
          </p:cNvPr>
          <p:cNvSpPr>
            <a:spLocks noGrp="1"/>
          </p:cNvSpPr>
          <p:nvPr>
            <p:ph idx="1"/>
          </p:nvPr>
        </p:nvSpPr>
        <p:spPr/>
        <p:txBody>
          <a:bodyPr/>
          <a:lstStyle/>
          <a:p>
            <a:pPr fontAlgn="base"/>
            <a:r>
              <a:rPr lang="nb-NO" dirty="0"/>
              <a:t>Det er koordinerende enhet (KE) som har det overordnede ansvaret for oppnevning, opplæring og veiledning av koordinator.</a:t>
            </a:r>
            <a:r>
              <a:rPr lang="en-US" dirty="0"/>
              <a:t>​</a:t>
            </a:r>
          </a:p>
          <a:p>
            <a:pPr fontAlgn="base"/>
            <a:r>
              <a:rPr lang="nb-NO" u="sng" dirty="0">
                <a:hlinkClick r:id="rId2"/>
              </a:rPr>
              <a:t>Søknad</a:t>
            </a:r>
            <a:r>
              <a:rPr lang="nb-NO" dirty="0">
                <a:hlinkClick r:id="rId2"/>
              </a:rPr>
              <a:t>​</a:t>
            </a:r>
            <a:endParaRPr lang="nb-NO" dirty="0"/>
          </a:p>
          <a:p>
            <a:pPr fontAlgn="base"/>
            <a:r>
              <a:rPr lang="nb-NO" dirty="0"/>
              <a:t>BE-notat: brukere som har tjenester fra før (bestemt 27/11-18)</a:t>
            </a:r>
            <a:r>
              <a:rPr lang="en-US" dirty="0"/>
              <a:t>​</a:t>
            </a:r>
          </a:p>
          <a:p>
            <a:pPr fontAlgn="base"/>
            <a:r>
              <a:rPr lang="nb-NO" dirty="0"/>
              <a:t>Rutine:   </a:t>
            </a:r>
            <a:r>
              <a:rPr lang="nb-NO" u="sng" dirty="0">
                <a:hlinkClick r:id="rId3"/>
              </a:rPr>
              <a:t>Koordinator – tildeling og registrering </a:t>
            </a:r>
            <a:r>
              <a:rPr lang="nb-NO" u="sng" dirty="0"/>
              <a:t>(NB leders ansvar) </a:t>
            </a:r>
          </a:p>
          <a:p>
            <a:pPr fontAlgn="base"/>
            <a:r>
              <a:rPr lang="nb-NO" dirty="0">
                <a:hlinkClick r:id="rId4"/>
              </a:rPr>
              <a:t>Oppskrift registrering av IP og koordinator i Profil</a:t>
            </a:r>
            <a:r>
              <a:rPr lang="nb-NO" dirty="0"/>
              <a:t> (</a:t>
            </a:r>
            <a:r>
              <a:rPr lang="nb-NO" dirty="0" err="1"/>
              <a:t>nb</a:t>
            </a:r>
            <a:r>
              <a:rPr lang="nb-NO" dirty="0"/>
              <a:t>: </a:t>
            </a:r>
            <a:r>
              <a:rPr lang="nb-NO" dirty="0" err="1"/>
              <a:t>Iplos</a:t>
            </a:r>
            <a:r>
              <a:rPr lang="nb-NO" dirty="0"/>
              <a:t>)</a:t>
            </a:r>
          </a:p>
          <a:p>
            <a:pPr fontAlgn="base"/>
            <a:endParaRPr lang="nb-NO" dirty="0"/>
          </a:p>
          <a:p>
            <a:pPr fontAlgn="base"/>
            <a:r>
              <a:rPr lang="nb-NO" dirty="0"/>
              <a:t>NB: barnevern og NAV kan også tildele IP til brukere de følger opp etter eget lovverk.</a:t>
            </a:r>
          </a:p>
        </p:txBody>
      </p:sp>
    </p:spTree>
    <p:extLst>
      <p:ext uri="{BB962C8B-B14F-4D97-AF65-F5344CB8AC3E}">
        <p14:creationId xmlns:p14="http://schemas.microsoft.com/office/powerpoint/2010/main" val="40146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68805E-EEA4-4891-A61F-D30F69DD31B3}"/>
              </a:ext>
            </a:extLst>
          </p:cNvPr>
          <p:cNvSpPr>
            <a:spLocks noGrp="1"/>
          </p:cNvSpPr>
          <p:nvPr>
            <p:ph type="title"/>
          </p:nvPr>
        </p:nvSpPr>
        <p:spPr/>
        <p:txBody>
          <a:bodyPr/>
          <a:lstStyle/>
          <a:p>
            <a:r>
              <a:rPr lang="nb-NO" u="sng" dirty="0"/>
              <a:t>Kriterier for tildeling av koordinator</a:t>
            </a:r>
            <a:endParaRPr lang="no-NO" dirty="0"/>
          </a:p>
        </p:txBody>
      </p:sp>
      <p:sp>
        <p:nvSpPr>
          <p:cNvPr id="3" name="Plassholder for innhold 2">
            <a:extLst>
              <a:ext uri="{FF2B5EF4-FFF2-40B4-BE49-F238E27FC236}">
                <a16:creationId xmlns:a16="http://schemas.microsoft.com/office/drawing/2014/main" id="{58BD82EF-6BE6-468C-8B92-3D98A0AD23D2}"/>
              </a:ext>
            </a:extLst>
          </p:cNvPr>
          <p:cNvSpPr>
            <a:spLocks noGrp="1"/>
          </p:cNvSpPr>
          <p:nvPr>
            <p:ph idx="1"/>
          </p:nvPr>
        </p:nvSpPr>
        <p:spPr>
          <a:xfrm>
            <a:off x="838200" y="1523784"/>
            <a:ext cx="10515600" cy="4351338"/>
          </a:xfrm>
        </p:spPr>
        <p:txBody>
          <a:bodyPr>
            <a:noAutofit/>
          </a:bodyPr>
          <a:lstStyle/>
          <a:p>
            <a:pPr fontAlgn="base"/>
            <a:r>
              <a:rPr lang="nb-NO" sz="2300" dirty="0"/>
              <a:t>Bruker har søkt og </a:t>
            </a:r>
            <a:r>
              <a:rPr lang="nb-NO" sz="2300" b="1" dirty="0"/>
              <a:t>samtykket</a:t>
            </a:r>
            <a:r>
              <a:rPr lang="nb-NO" sz="2300" dirty="0"/>
              <a:t> til koordinator. Her gjelder ordinære regler for samtykke</a:t>
            </a:r>
            <a:r>
              <a:rPr lang="en-US" sz="2300" dirty="0"/>
              <a:t>​</a:t>
            </a:r>
          </a:p>
          <a:p>
            <a:pPr fontAlgn="base"/>
            <a:r>
              <a:rPr lang="nb-NO" sz="2300" dirty="0"/>
              <a:t>Må være </a:t>
            </a:r>
            <a:r>
              <a:rPr lang="nb-NO" sz="2300" b="1" dirty="0"/>
              <a:t>behov for langvarige tjenester. </a:t>
            </a:r>
            <a:r>
              <a:rPr lang="nb-NO" sz="2300" dirty="0"/>
              <a:t>Behovet må ha en viss varighet, men det kreves ikke at behovet skal være varig eller strekke seg over et bestemt antall måneder eller år. Oppfølging som kan avsluttes etter noen uker vil ikke kunne regnes som langvarig.</a:t>
            </a:r>
            <a:r>
              <a:rPr lang="en-US" sz="2300" dirty="0"/>
              <a:t>​</a:t>
            </a:r>
          </a:p>
          <a:p>
            <a:pPr fontAlgn="base"/>
            <a:r>
              <a:rPr lang="nb-NO" sz="2300" dirty="0"/>
              <a:t>må være </a:t>
            </a:r>
            <a:r>
              <a:rPr lang="nb-NO" sz="2300" b="1" dirty="0"/>
              <a:t>behov for et forpliktende og kontinuerlig samarbeid </a:t>
            </a:r>
            <a:r>
              <a:rPr lang="nb-NO" sz="2300" dirty="0"/>
              <a:t>mellom ulike instanser eller avdelinger for å kunne yte et helhetlig tilbud (koordinerte tjenester)</a:t>
            </a:r>
            <a:r>
              <a:rPr lang="en-US" sz="2300" dirty="0"/>
              <a:t>​</a:t>
            </a:r>
          </a:p>
          <a:p>
            <a:pPr fontAlgn="base"/>
            <a:r>
              <a:rPr lang="nb-NO" sz="2300" dirty="0"/>
              <a:t>Plikten til å oppnevne koordinator gjelder uavhengig av om brukeren ønsker å benytte seg av retten til individuell plan. </a:t>
            </a:r>
            <a:r>
              <a:rPr lang="en-US" sz="2300" dirty="0"/>
              <a:t>​</a:t>
            </a:r>
          </a:p>
          <a:p>
            <a:pPr fontAlgn="base"/>
            <a:r>
              <a:rPr lang="nb-NO" sz="2300" dirty="0"/>
              <a:t>Retten til koordinator er uavhengig av brukers alder, diagnose, skade, bestemt funksjonsnedsettelse</a:t>
            </a:r>
          </a:p>
        </p:txBody>
      </p:sp>
    </p:spTree>
    <p:extLst>
      <p:ext uri="{BB962C8B-B14F-4D97-AF65-F5344CB8AC3E}">
        <p14:creationId xmlns:p14="http://schemas.microsoft.com/office/powerpoint/2010/main" val="38531946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4" id="{0D639FF4-E079-4E70-9C8D-91FAFFECBB10}" vid="{94E2A77C-5E7C-42E7-8B09-165A193E9AD5}"/>
    </a:ext>
  </a:extLst>
</a:theme>
</file>

<file path=ppt/theme/theme2.xml><?xml version="1.0" encoding="utf-8"?>
<a:theme xmlns:a="http://schemas.openxmlformats.org/drawingml/2006/main" name="1_Forsider">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4" id="{0D639FF4-E079-4E70-9C8D-91FAFFECBB10}" vid="{36ED6E7F-B64D-41C5-8D31-88DFEB3E4E56}"/>
    </a:ext>
  </a:extLst>
</a:theme>
</file>

<file path=ppt/theme/theme3.xml><?xml version="1.0" encoding="utf-8"?>
<a:theme xmlns:a="http://schemas.openxmlformats.org/drawingml/2006/main" name="Avslutningside">
  <a:themeElements>
    <a:clrScheme name="Kristiansand kommune">
      <a:dk1>
        <a:srgbClr val="000000"/>
      </a:dk1>
      <a:lt1>
        <a:srgbClr val="FFFFFF"/>
      </a:lt1>
      <a:dk2>
        <a:srgbClr val="002D5A"/>
      </a:dk2>
      <a:lt2>
        <a:srgbClr val="FEFFFF"/>
      </a:lt2>
      <a:accent1>
        <a:srgbClr val="004EA7"/>
      </a:accent1>
      <a:accent2>
        <a:srgbClr val="008AD7"/>
      </a:accent2>
      <a:accent3>
        <a:srgbClr val="68B3E7"/>
      </a:accent3>
      <a:accent4>
        <a:srgbClr val="036938"/>
      </a:accent4>
      <a:accent5>
        <a:srgbClr val="008522"/>
      </a:accent5>
      <a:accent6>
        <a:srgbClr val="64A60A"/>
      </a:accent6>
      <a:hlink>
        <a:srgbClr val="008AD7"/>
      </a:hlink>
      <a:folHlink>
        <a:srgbClr val="008A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4" id="{0D639FF4-E079-4E70-9C8D-91FAFFECBB10}" vid="{FA1AB6D8-3E70-4491-ACF2-991A10403A3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4B2E971F3CEE408813E1E8492C33AB" ma:contentTypeVersion="11" ma:contentTypeDescription="Opprett et nytt dokument." ma:contentTypeScope="" ma:versionID="b841f9a5bf66d423cbe4d7eecd43d9d2">
  <xsd:schema xmlns:xsd="http://www.w3.org/2001/XMLSchema" xmlns:xs="http://www.w3.org/2001/XMLSchema" xmlns:p="http://schemas.microsoft.com/office/2006/metadata/properties" xmlns:ns3="67961278-5c40-4c60-9783-b9259deea04b" xmlns:ns4="b1335e02-d4e0-46f0-ae37-72ced4330000" targetNamespace="http://schemas.microsoft.com/office/2006/metadata/properties" ma:root="true" ma:fieldsID="4a9314180fd573b468b2c46ff2ff815b" ns3:_="" ns4:_="">
    <xsd:import namespace="67961278-5c40-4c60-9783-b9259deea04b"/>
    <xsd:import namespace="b1335e02-d4e0-46f0-ae37-72ced433000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1278-5c40-4c60-9783-b9259deea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335e02-d4e0-46f0-ae37-72ced4330000"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012237-6F7E-4662-8641-9255BE121E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1278-5c40-4c60-9783-b9259deea04b"/>
    <ds:schemaRef ds:uri="b1335e02-d4e0-46f0-ae37-72ced43300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0786D-F4B7-4F39-80B1-0D515CF8AECC}">
  <ds:schemaRefs>
    <ds:schemaRef ds:uri="http://schemas.microsoft.com/sharepoint/v3/contenttype/forms"/>
  </ds:schemaRefs>
</ds:datastoreItem>
</file>

<file path=customXml/itemProps3.xml><?xml version="1.0" encoding="utf-8"?>
<ds:datastoreItem xmlns:ds="http://schemas.openxmlformats.org/officeDocument/2006/customXml" ds:itemID="{20F1EFDA-1846-463B-A40A-292591F333A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816</TotalTime>
  <Words>4805</Words>
  <Application>Microsoft Office PowerPoint</Application>
  <PresentationFormat>Widescreen</PresentationFormat>
  <Paragraphs>375</Paragraphs>
  <Slides>60</Slides>
  <Notes>13</Notes>
  <HiddenSlides>0</HiddenSlides>
  <MMClips>0</MMClips>
  <ScaleCrop>false</ScaleCrop>
  <HeadingPairs>
    <vt:vector size="6" baseType="variant">
      <vt:variant>
        <vt:lpstr>Brukte skrifter</vt:lpstr>
      </vt:variant>
      <vt:variant>
        <vt:i4>6</vt:i4>
      </vt:variant>
      <vt:variant>
        <vt:lpstr>Tema</vt:lpstr>
      </vt:variant>
      <vt:variant>
        <vt:i4>3</vt:i4>
      </vt:variant>
      <vt:variant>
        <vt:lpstr>Lysbildetitler</vt:lpstr>
      </vt:variant>
      <vt:variant>
        <vt:i4>60</vt:i4>
      </vt:variant>
    </vt:vector>
  </HeadingPairs>
  <TitlesOfParts>
    <vt:vector size="69" baseType="lpstr">
      <vt:lpstr>-apple-system</vt:lpstr>
      <vt:lpstr>Arial</vt:lpstr>
      <vt:lpstr>Calibri</vt:lpstr>
      <vt:lpstr>Calibri Light</vt:lpstr>
      <vt:lpstr>Verdana</vt:lpstr>
      <vt:lpstr>Wingdings</vt:lpstr>
      <vt:lpstr>Office-tema</vt:lpstr>
      <vt:lpstr>1_Forsider</vt:lpstr>
      <vt:lpstr>Avslutningside</vt:lpstr>
      <vt:lpstr>PowerPoint-presentasjon</vt:lpstr>
      <vt:lpstr>Hvem er invitert?</vt:lpstr>
      <vt:lpstr>Du trenger ikke notere noe!</vt:lpstr>
      <vt:lpstr>Koordinerende enhet (KE) Kristiansand</vt:lpstr>
      <vt:lpstr>PowerPoint-presentasjon</vt:lpstr>
      <vt:lpstr>Koordinerende enheter i regionen</vt:lpstr>
      <vt:lpstr>Vedtak om IP og/eller koordinator:</vt:lpstr>
      <vt:lpstr>Tildeling</vt:lpstr>
      <vt:lpstr>Kriterier for tildeling av koordinator</vt:lpstr>
      <vt:lpstr>Barnekoordinator fra 01.08.2022</vt:lpstr>
      <vt:lpstr>Formålet med individuell plan og koordinator</vt:lpstr>
      <vt:lpstr>Tjenestebildet i Profil: </vt:lpstr>
      <vt:lpstr>Registrering av koordinator i Profil:</vt:lpstr>
      <vt:lpstr>Hva er en koordinator</vt:lpstr>
      <vt:lpstr>Hjelp! Jeg har blitt koordinator!</vt:lpstr>
      <vt:lpstr>Koordinatorrollen er svært lærerik!</vt:lpstr>
      <vt:lpstr>Koordinatorrollen</vt:lpstr>
      <vt:lpstr>PowerPoint-presentasjon</vt:lpstr>
      <vt:lpstr>Tillit og trygghet </vt:lpstr>
      <vt:lpstr>PowerPoint-presentasjon</vt:lpstr>
      <vt:lpstr>Det er hjelp å få:</vt:lpstr>
      <vt:lpstr>Man kan ikke alt før man har prøvd…</vt:lpstr>
      <vt:lpstr>IP forankret i lovverk:</vt:lpstr>
      <vt:lpstr>Plikt til å samarbeide:</vt:lpstr>
      <vt:lpstr>Spesialisthelsetjenesten og kommunehelsetjenesten: </vt:lpstr>
      <vt:lpstr>PowerPoint-presentasjon</vt:lpstr>
      <vt:lpstr>Koordinators ansvar:</vt:lpstr>
      <vt:lpstr>lederstøtte</vt:lpstr>
      <vt:lpstr>Det er viktig at en leder legger til rette for god koordinering:   </vt:lpstr>
      <vt:lpstr>PowerPoint-presentasjon</vt:lpstr>
      <vt:lpstr>Individuell plan</vt:lpstr>
      <vt:lpstr>Individuell plan = livsplanlegging</vt:lpstr>
      <vt:lpstr>Dokumentasjon</vt:lpstr>
      <vt:lpstr>Koordinatormappe i Profil</vt:lpstr>
      <vt:lpstr>PowerPoint-presentasjon</vt:lpstr>
      <vt:lpstr>Her journalføres det: </vt:lpstr>
      <vt:lpstr>Ansvarsgruppe</vt:lpstr>
      <vt:lpstr>Forskrift om hab og rehab, IP og koordiantor</vt:lpstr>
      <vt:lpstr>Dips Samspill</vt:lpstr>
      <vt:lpstr>Hva er det ?</vt:lpstr>
      <vt:lpstr>PowerPoint-presentasjon</vt:lpstr>
      <vt:lpstr>Hvem skal ha tilgang ?</vt:lpstr>
      <vt:lpstr> Administratorer</vt:lpstr>
      <vt:lpstr>Superbrukere/koordinatorveiledere</vt:lpstr>
      <vt:lpstr>Forarbeid til å starte en plan</vt:lpstr>
      <vt:lpstr>NB: </vt:lpstr>
      <vt:lpstr>NB:</vt:lpstr>
      <vt:lpstr>  Koordinator og Individuell plan</vt:lpstr>
      <vt:lpstr>Å være koordinator i Dips Samspill- hva innebærer det?</vt:lpstr>
      <vt:lpstr>Samtykke i Dips samspill</vt:lpstr>
      <vt:lpstr>PowerPoint-presentasjon</vt:lpstr>
      <vt:lpstr>PowerPoint-presentasjon</vt:lpstr>
      <vt:lpstr>«Enkelt samspill»</vt:lpstr>
      <vt:lpstr>Individuell plan</vt:lpstr>
      <vt:lpstr>PowerPoint-presentasjon</vt:lpstr>
      <vt:lpstr>PowerPoint-presentasjon</vt:lpstr>
      <vt:lpstr>Opplæringsloven NY! </vt:lpstr>
      <vt:lpstr>Endringer i nye velferdstjenestelovgivningen (samarbeid, samordning og barnekoordinator)</vt:lpstr>
      <vt:lpstr>Litt mer detaljert:</vt:lpstr>
      <vt:lpstr>Forløpskoordinering vs langvarig koordinerte tjenester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Tone Ness</dc:creator>
  <cp:lastModifiedBy>Hildegunn Haugum</cp:lastModifiedBy>
  <cp:revision>4</cp:revision>
  <dcterms:created xsi:type="dcterms:W3CDTF">2022-01-10T11:27:12Z</dcterms:created>
  <dcterms:modified xsi:type="dcterms:W3CDTF">2022-03-01T14:23:36Z</dcterms:modified>
</cp:coreProperties>
</file>